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presentation.xml" ContentType="application/vnd.openxmlformats-officedocument.presentationml.presentation.main+xml"/>
  <Override PartName="/ppt/slides/slide115.xml" ContentType="application/vnd.openxmlformats-officedocument.presentationml.slide+xml"/>
  <Override PartName="/ppt/notesSlides/notesSlide3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5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26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7"/>
  </p:notesMasterIdLst>
  <p:sldIdLst>
    <p:sldId id="256" r:id="rId2"/>
    <p:sldId id="257" r:id="rId3"/>
    <p:sldId id="258" r:id="rId4"/>
    <p:sldId id="445" r:id="rId5"/>
    <p:sldId id="259" r:id="rId6"/>
    <p:sldId id="446" r:id="rId7"/>
    <p:sldId id="260" r:id="rId8"/>
    <p:sldId id="442" r:id="rId9"/>
    <p:sldId id="261" r:id="rId10"/>
    <p:sldId id="349" r:id="rId11"/>
    <p:sldId id="263" r:id="rId12"/>
    <p:sldId id="264" r:id="rId13"/>
    <p:sldId id="344" r:id="rId14"/>
    <p:sldId id="266" r:id="rId15"/>
    <p:sldId id="267" r:id="rId16"/>
    <p:sldId id="268" r:id="rId17"/>
    <p:sldId id="269" r:id="rId18"/>
    <p:sldId id="345" r:id="rId19"/>
    <p:sldId id="270" r:id="rId20"/>
    <p:sldId id="271" r:id="rId21"/>
    <p:sldId id="272" r:id="rId22"/>
    <p:sldId id="273" r:id="rId23"/>
    <p:sldId id="346" r:id="rId24"/>
    <p:sldId id="274" r:id="rId25"/>
    <p:sldId id="347" r:id="rId26"/>
    <p:sldId id="275" r:id="rId27"/>
    <p:sldId id="276" r:id="rId28"/>
    <p:sldId id="348" r:id="rId29"/>
    <p:sldId id="277" r:id="rId30"/>
    <p:sldId id="278" r:id="rId31"/>
    <p:sldId id="443" r:id="rId32"/>
    <p:sldId id="447" r:id="rId33"/>
    <p:sldId id="279" r:id="rId34"/>
    <p:sldId id="444" r:id="rId35"/>
    <p:sldId id="280" r:id="rId36"/>
    <p:sldId id="433" r:id="rId37"/>
    <p:sldId id="281" r:id="rId38"/>
    <p:sldId id="282" r:id="rId39"/>
    <p:sldId id="283" r:id="rId40"/>
    <p:sldId id="434" r:id="rId41"/>
    <p:sldId id="284" r:id="rId42"/>
    <p:sldId id="285" r:id="rId43"/>
    <p:sldId id="435" r:id="rId44"/>
    <p:sldId id="286" r:id="rId45"/>
    <p:sldId id="436" r:id="rId46"/>
    <p:sldId id="287" r:id="rId47"/>
    <p:sldId id="288" r:id="rId48"/>
    <p:sldId id="437" r:id="rId49"/>
    <p:sldId id="289" r:id="rId50"/>
    <p:sldId id="290" r:id="rId51"/>
    <p:sldId id="291" r:id="rId52"/>
    <p:sldId id="292" r:id="rId53"/>
    <p:sldId id="350" r:id="rId54"/>
    <p:sldId id="351" r:id="rId55"/>
    <p:sldId id="352" r:id="rId56"/>
    <p:sldId id="353" r:id="rId57"/>
    <p:sldId id="354" r:id="rId58"/>
    <p:sldId id="438" r:id="rId59"/>
    <p:sldId id="294" r:id="rId60"/>
    <p:sldId id="293" r:id="rId61"/>
    <p:sldId id="368" r:id="rId62"/>
    <p:sldId id="369" r:id="rId63"/>
    <p:sldId id="370" r:id="rId64"/>
    <p:sldId id="371" r:id="rId65"/>
    <p:sldId id="372" r:id="rId66"/>
    <p:sldId id="373" r:id="rId67"/>
    <p:sldId id="374" r:id="rId68"/>
    <p:sldId id="375" r:id="rId69"/>
    <p:sldId id="413" r:id="rId70"/>
    <p:sldId id="414" r:id="rId71"/>
    <p:sldId id="376" r:id="rId72"/>
    <p:sldId id="377" r:id="rId73"/>
    <p:sldId id="378" r:id="rId74"/>
    <p:sldId id="379" r:id="rId75"/>
    <p:sldId id="439" r:id="rId76"/>
    <p:sldId id="380" r:id="rId77"/>
    <p:sldId id="381" r:id="rId78"/>
    <p:sldId id="382" r:id="rId79"/>
    <p:sldId id="383" r:id="rId80"/>
    <p:sldId id="384" r:id="rId81"/>
    <p:sldId id="385" r:id="rId82"/>
    <p:sldId id="387" r:id="rId83"/>
    <p:sldId id="390" r:id="rId84"/>
    <p:sldId id="440" r:id="rId85"/>
    <p:sldId id="391" r:id="rId86"/>
    <p:sldId id="392" r:id="rId87"/>
    <p:sldId id="393" r:id="rId88"/>
    <p:sldId id="394" r:id="rId89"/>
    <p:sldId id="448" r:id="rId90"/>
    <p:sldId id="426" r:id="rId91"/>
    <p:sldId id="395" r:id="rId92"/>
    <p:sldId id="430" r:id="rId93"/>
    <p:sldId id="427" r:id="rId94"/>
    <p:sldId id="429" r:id="rId95"/>
    <p:sldId id="396" r:id="rId96"/>
    <p:sldId id="397" r:id="rId97"/>
    <p:sldId id="398" r:id="rId98"/>
    <p:sldId id="399" r:id="rId99"/>
    <p:sldId id="424" r:id="rId100"/>
    <p:sldId id="425" r:id="rId101"/>
    <p:sldId id="420" r:id="rId102"/>
    <p:sldId id="441" r:id="rId103"/>
    <p:sldId id="421" r:id="rId104"/>
    <p:sldId id="295" r:id="rId105"/>
    <p:sldId id="297" r:id="rId106"/>
    <p:sldId id="298" r:id="rId107"/>
    <p:sldId id="415" r:id="rId108"/>
    <p:sldId id="338" r:id="rId109"/>
    <p:sldId id="339" r:id="rId110"/>
    <p:sldId id="340" r:id="rId111"/>
    <p:sldId id="363" r:id="rId112"/>
    <p:sldId id="432" r:id="rId113"/>
    <p:sldId id="341" r:id="rId114"/>
    <p:sldId id="342" r:id="rId115"/>
    <p:sldId id="343" r:id="rId116"/>
  </p:sldIdLst>
  <p:sldSz cx="14630400" cy="8229600"/>
  <p:notesSz cx="8229600" cy="14630400"/>
  <p:embeddedFontLst>
    <p:embeddedFont>
      <p:font typeface="Gelasio"/>
      <p:regular r:id="rId118"/>
    </p:embeddedFont>
    <p:embeddedFont>
      <p:font typeface="Lato" panose="020F0502020204030203" pitchFamily="34" charset="0"/>
      <p:regular r:id="rId119"/>
      <p:bold r:id="rId120"/>
      <p:italic r:id="rId121"/>
      <p:boldItalic r:id="rId122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216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presProps" Target="presProps.xml"/><Relationship Id="rId128" Type="http://schemas.openxmlformats.org/officeDocument/2006/relationships/customXml" Target="../customXml/item2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font" Target="fonts/font1.fntdata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viewProps" Target="viewProps.xml"/><Relationship Id="rId129" Type="http://schemas.openxmlformats.org/officeDocument/2006/relationships/customXml" Target="../customXml/item3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font" Target="fonts/font2.fntdata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customXml" Target="../customXml/item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font" Target="fonts/font3.fntdata"/><Relationship Id="rId125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font" Target="fonts/font4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customXml" Target="../customXml/item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1836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CA081-B7AD-95FD-6B8B-3CD1F42E6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679AE7-6702-6DD6-EB3A-3EA0E71160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02C4CA-8A8D-B127-B119-CDD7ECA164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0CC26F-B72B-1FF0-5F06-FC35387614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0469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CAC63-D4A2-660C-382B-2D3023BD4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FBF10D-1323-F6E6-FB91-CA4136A351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43E512-B236-6EC6-E8CA-B832C9959E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5CFF41-3848-B0CC-5071-D003D96156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17257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477C9-9858-49F7-E609-199FDA09B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65AD3B-CC09-695F-8999-F5F3EB58DE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C65315-8EBC-46C0-9708-AC1D3E5996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F9E90D-AF5E-A3FA-4421-186AEF9FB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80324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6BFEB-6BD1-8362-3E2C-047A4A55C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FA0BD5-980D-8064-E441-DD9B4F6D07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D2FAC0-38E2-57F9-308C-2339F51C7C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C036E8-AA74-6FED-8E46-D476EC1E2A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02956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B71BC-7AA0-0DF1-6810-1AA8EACC7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37E9D3-316B-4494-41F7-618592BA8D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F6D6FC-F3BD-E618-B937-76515ECA80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9AB1DB-8BF9-2B5C-3CAA-8F8D875EE7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5896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3BF5D-7C58-40F1-DB60-5726A1EE8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19C209-1000-1F8F-DAF4-34A94E2977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61114E-5CC7-1043-FA12-FE9C698A29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1F04ED-7BAF-D331-BC0A-14DA5D1A59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65487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7D231-BD8D-B903-C0DC-3F3D4ED00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A4A498-7F9B-BFEE-2AC2-557969EBD5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E4389C-E6B0-BD86-FE2E-3A5D6C686C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87FB1D-1DBB-8E52-2178-7C337049FA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42035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C6FC5-7E0A-AC46-94EC-476433E0F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E2492F-B955-813A-6E85-AD4E942B2B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50CC7D-6CB9-A62C-4815-4906038780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B00F79-55BA-D031-05D0-73260C1FB0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60684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76094C-6FE1-82E4-69EA-A310930F3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D2685B-279A-F830-8DD4-F9E4C042B2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898F8D-D2D0-56DB-C937-2208AF779B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6D01F2-F0F8-30AD-2204-F78E2D40F8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29918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0729C-51B4-6BA1-EFCF-F904B9812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D4B720-C5DA-C1D3-4562-03B934C3AC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5A430C-4F16-CC50-5D55-AE42F4ECA4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D42478-9D71-D2F9-5A94-D8329FAE34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07264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55FBE7-D0B1-B118-BFC0-90D14C1F3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FEAAB3-390E-41C7-5940-E139C9C718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5AFFB8-3413-761A-0307-02DF76EBB4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1E3395-62AE-BFD2-5BC7-1B4A74DCD8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36817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AC46B-E89D-6937-AB08-85CC95C1C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4646FF-42D5-DCFF-22EB-15305EDE45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5AD598-58A4-8BE8-D199-AC6B4A3FE0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1E8725-230F-FC3E-D94F-890F4D2EB6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0240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D0AD9-18E8-4C96-4CD0-7590D5A12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FA8491-F92E-8A76-56DE-5F9D2A0A8F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E1C6FD-79F5-9E87-BFF7-E4B41C6699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391273-709D-BE2B-2291-70694177E4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95658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6CA24-FD7B-8331-BF40-3BBE83204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9C21F1-DBD5-710D-90A6-2C7105C2A3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2D4D63-8C48-FA8D-424B-C8B40F621C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31B8D6-B7A5-8E02-14D2-52822295E4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76055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6326B-B151-2CBC-8DF2-A521C5DD6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54015A-56F7-4B78-14D4-2FCD1EF427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A849A9-9E31-90FB-32FF-F7E1CF170A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57E3CA-500C-B1D0-C1CC-055D2217C9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74741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BCC6B-EC81-3955-2B59-1260CD8A8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7C47F6-7033-B4D1-86CD-A9DB554B95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8F1F1E-5470-DD76-AF51-A9E0E722FA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E0AF19-C19C-1129-2169-5A5AFD68E6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81447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4E317-BD7A-DB2C-2AEE-AD6366124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A82873-DC03-E061-FCC8-4FD8190000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97E4C3-CC5D-A9A1-5A3B-071D3DEF45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C499AE-6859-04FA-3351-8569C10ABE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73156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3B041-E327-0A4A-56C6-E76E1BF19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EB78B6-697F-8A01-BD25-33283A9F98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80E60E-D9CB-4771-8DB8-82886CFE1A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999E04-6469-E66C-E6E7-70B2CB184C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73411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F5450-5D72-2BB3-D0AE-506B3C28E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47B5D8-404A-DDE5-9D48-B50568FC50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2AAFC3-0F30-CF2E-AABB-A9F82C23C7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7988B9-03FF-4312-8F1E-BDF2DEE3C0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2793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76317-C3E8-8DBA-B20B-0C8413E9D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D0905D-9DC7-8B73-FF30-68327D8E9B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801D7E-6B78-876B-4605-AD803653AB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1EDF0F-0C96-E1BF-F6C5-9BCD57D8B4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90082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8F26B-3FAA-A707-83E1-80035E8E1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33B0DF-7F46-107C-1995-DAF41CE854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533E65-BFF7-6EB0-371C-2E723B4D8D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EB8246-495E-3BBC-7CF7-A6EDC04176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44358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AE168-890F-E310-8D21-ADD90402F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3301D0-19ED-6D01-C977-0F9A5BA1D3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554B08-A9A9-7CE9-3522-BBAF0A5CEA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32E8F2-EA7D-B02B-7EEE-481EFAED43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0866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6967B-AA99-95FE-A6D7-562D2D4BE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B8166C-CDE2-4EF1-87D1-DB8D100B50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14D45A-B425-9A71-CC65-76797131BE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5341CB-E5D7-E137-496A-59F08752F0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91098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8418A-7D9C-2292-EE25-68A122694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CADD07-1FC8-DED1-E5C0-53659F6F2F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598A7E-E036-0416-8E21-E2F3A10899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E9A295-CA2C-D9DF-C8D5-0799CA482B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50969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A2704-DD8D-3F45-260E-6911959DC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9AB776-EFD2-4F97-396B-A667F0190E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54E3D5-1A98-02CB-ED30-1A44D65861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D36313-F67C-6260-6BF9-5157602BF7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31857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9CD76-6AB1-73B3-CCB7-B7EB01703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68E1D9-3C74-D577-7031-0AF9DBE468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EECB12-DE5C-C4BE-7447-11419C8482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51E7F1-229F-5C26-C21C-1B2FCE0EA3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69437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0DE0C-DC04-31BF-F55E-B3B3FF32B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84523B-664D-8155-62A2-620BA6AE2A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6C3766-4E67-8119-39C7-2CDE6A49A5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947E5-86BB-459A-9E15-18622A0509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75183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4BA5C-33E2-0180-F737-0F3D9C1BE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C5A138-7428-B885-6FB6-F9CE96A2D5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73E6F2-4534-3E22-D69F-14E784D6DB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02C7DC-3BFC-E8AE-2166-7B33E97FEF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58172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7A6603-0A5C-9BD7-A4F2-08AD0D699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38A47F-9014-4215-AE03-F5D290B9BD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A9E06A-0F3A-4AAC-F0B2-500FAC6A3F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8388ED-9DB0-2B90-EFDB-9C018F2EAF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33389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731EE-ABC5-93C9-E30C-95028EB0E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100AE8-7564-6F31-A9E4-B33B4CA781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3697E7-6321-2C29-47C1-610306A9F4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8FAF17-5E3C-0697-A4FE-950CE9C0CF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76241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860CD-5829-6F37-405C-AD515883D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DA4460-9175-5030-2340-2102BFFD80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77A9FB-8485-FAA8-1DFE-E0100BAFD2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2F634D-5969-4B2C-7B6B-353513B9D5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96353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0CF32-2FDC-BA83-F3D1-071FD6148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49AB76-A361-DCA2-73FD-C1D037DA11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A22D9E-5DDD-6508-8657-6B0F913177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E10F69-08FE-D212-63D5-DDC96B752C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466742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4FAAB-4543-DF28-FCD9-86D30C018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645E5B-C05F-BC86-F548-EC456646D0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866AFE-42A3-76F2-4D8F-6D1E0D55FA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6D5AE3-EE3C-1F9C-F55C-849A202242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34033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EA3F9-D0F1-F825-8190-DC7E9DCDE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A631B0-92DF-8F94-B583-8412CBB9D0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E6EFEA-A0A7-B6B0-7D56-409BC0B7B1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23CB5F-6775-B1A7-C344-D574D36272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40023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149EC-D785-56A2-FA06-BDCF0CD9F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65618F-B84E-0B98-FAD6-4AC3CCC67B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64A5E6-E3C7-DC9A-969B-B5D9E16620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2EF3FA-D4FB-D330-D920-9731B2D759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590498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FD7A88-F0D5-BF02-D9CC-DA6679725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CADE55D-526D-425D-18B7-66AA5D92E4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97B3EAD-53CB-D764-2674-C04BB451C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704DE-974D-3140-8C83-CA9336020F4E}" type="datetimeFigureOut">
              <a:rPr lang="de-DE" smtClean="0"/>
              <a:t>11.05.26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764F4BB-3189-E224-E047-8C756735A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4988CD1-1E40-8C85-A5A1-D217333EA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B3259-415F-3441-BCA0-F4908C542F3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795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enal.org/refresher-why-institutions-matter-for-economic-development/" TargetMode="External"/><Relationship Id="rId7" Type="http://schemas.openxmlformats.org/officeDocument/2006/relationships/hyperlink" Target="https://creativecommons.org/licenses/by-nc-sa/3.0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courses.lumenlearning.com/suny-hccc-businesscommunication/chapter/3-4-getting-to-know-your-audience/" TargetMode="External"/><Relationship Id="rId5" Type="http://schemas.openxmlformats.org/officeDocument/2006/relationships/image" Target="../media/image7.jpg"/><Relationship Id="rId4" Type="http://schemas.openxmlformats.org/officeDocument/2006/relationships/hyperlink" Target="https://creativecommons.org/licenses/by-sa/3.0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9B6SkXi7hM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2.xml"/><Relationship Id="rId4" Type="http://schemas.openxmlformats.org/officeDocument/2006/relationships/hyperlink" Target="https://www.youtube.com/watch?v=MeFznsIc-cE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de.wikipedia.org/wiki/Beobachtung" TargetMode="External"/><Relationship Id="rId3" Type="http://schemas.openxmlformats.org/officeDocument/2006/relationships/image" Target="../media/image15.png"/><Relationship Id="rId7" Type="http://schemas.openxmlformats.org/officeDocument/2006/relationships/hyperlink" Target="https://de.wikipedia.org/wiki/Kommunikation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de.wikipedia.org/wiki/Sinnesorgan" TargetMode="External"/><Relationship Id="rId5" Type="http://schemas.openxmlformats.org/officeDocument/2006/relationships/hyperlink" Target="https://de.wikipedia.org/wiki/R%C3%BCckkopplung" TargetMode="External"/><Relationship Id="rId4" Type="http://schemas.openxmlformats.org/officeDocument/2006/relationships/hyperlink" Target="https://de.wikipedia.org/wiki/Regelung_(Natur_und_Technik)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0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42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8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9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4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8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9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4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5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8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6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48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49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0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5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3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4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5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5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6.png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41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43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44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35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58.png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35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36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59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iewegbegleiterinnen.com/" TargetMode="External"/><Relationship Id="rId5" Type="http://schemas.openxmlformats.org/officeDocument/2006/relationships/hyperlink" Target="http://www.doriszoeser.com/" TargetMode="External"/><Relationship Id="rId4" Type="http://schemas.openxmlformats.org/officeDocument/2006/relationships/hyperlink" Target="http://www.mentalpraevention.com/" TargetMode="Externa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3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sf.at/" TargetMode="External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38.xml"/><Relationship Id="rId4" Type="http://schemas.openxmlformats.org/officeDocument/2006/relationships/hyperlink" Target="http://www.oeas.at/" TargetMode="Externa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hyperlink" Target="mailto:office@doriszoeser.com" TargetMode="External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39.xml"/><Relationship Id="rId4" Type="http://schemas.openxmlformats.org/officeDocument/2006/relationships/hyperlink" Target="http://www.doriszoeser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080028"/>
            <a:ext cx="619660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Systemische Grundlagen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879533"/>
            <a:ext cx="453651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Mag. Doris Zöser</a:t>
            </a:r>
            <a:endParaRPr lang="en-US" sz="3550" dirty="0"/>
          </a:p>
        </p:txBody>
      </p:sp>
      <p:pic>
        <p:nvPicPr>
          <p:cNvPr id="1026" name="Picture 2" descr="Wiener Psychoanalytische Akademie | Wien">
            <a:extLst>
              <a:ext uri="{FF2B5EF4-FFF2-40B4-BE49-F238E27FC236}">
                <a16:creationId xmlns:a16="http://schemas.microsoft.com/office/drawing/2014/main" id="{BF38311C-8022-1F9E-44C5-41B57EDA2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0" y="2292073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640794"/>
            <a:ext cx="733996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Vorstellung Mag. Doris Zöser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1689735"/>
            <a:ext cx="3664744" cy="2853095"/>
          </a:xfrm>
          <a:prstGeom prst="roundRect">
            <a:avLst>
              <a:gd name="adj" fmla="val 3339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5" name="Text 2"/>
          <p:cNvSpPr/>
          <p:nvPr/>
        </p:nvSpPr>
        <p:spPr>
          <a:xfrm>
            <a:off x="1028224" y="1924169"/>
            <a:ext cx="3195876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Persönlicher Hintergrund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8224" y="2768918"/>
            <a:ext cx="31958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26.04.1974, verheiratet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1028224" y="3267908"/>
            <a:ext cx="31958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stolze Mama von Max (20 Jahre) und Kathi (18 Jahre)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4685348" y="1689735"/>
            <a:ext cx="3664863" cy="2853095"/>
          </a:xfrm>
          <a:prstGeom prst="roundRect">
            <a:avLst>
              <a:gd name="adj" fmla="val 3339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9" name="Text 6"/>
          <p:cNvSpPr/>
          <p:nvPr/>
        </p:nvSpPr>
        <p:spPr>
          <a:xfrm>
            <a:off x="4919782" y="192416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Wirtschaftspädagogin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4919782" y="2414588"/>
            <a:ext cx="3195995" cy="1893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Trainerin und Beraterin in der Wirtschaft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Professorin kaufm. Fächer bis 01/2026 BHAK 10, HLW 23 und BHAK 13.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793790" y="4769644"/>
            <a:ext cx="7556421" cy="2819162"/>
          </a:xfrm>
          <a:prstGeom prst="roundRect">
            <a:avLst>
              <a:gd name="adj" fmla="val 3379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2" name="Text 9"/>
          <p:cNvSpPr/>
          <p:nvPr/>
        </p:nvSpPr>
        <p:spPr>
          <a:xfrm>
            <a:off x="1028224" y="500407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Mentale Gesundheit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1028224" y="5494496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seit 2020 Psychotherapeutin (Systemische Familientherapie)</a:t>
            </a:r>
            <a:endParaRPr lang="en-US" sz="1750" dirty="0"/>
          </a:p>
        </p:txBody>
      </p:sp>
      <p:sp>
        <p:nvSpPr>
          <p:cNvPr id="14" name="Text 11"/>
          <p:cNvSpPr/>
          <p:nvPr/>
        </p:nvSpPr>
        <p:spPr>
          <a:xfrm>
            <a:off x="1028224" y="5993487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seit 2021 Gemeinschaftspraxis "Die WegbegleiterInnen" Mödling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1028224" y="6492478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seit 2022 Unternehmensberatung für mentale Gesundheit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1028224" y="6991469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www.mentalpraevention.com</a:t>
            </a:r>
            <a:endParaRPr lang="en-US" sz="1750" dirty="0"/>
          </a:p>
        </p:txBody>
      </p:sp>
      <p:pic>
        <p:nvPicPr>
          <p:cNvPr id="17" name="Image 0" descr="preencoded.png">
            <a:extLst>
              <a:ext uri="{FF2B5EF4-FFF2-40B4-BE49-F238E27FC236}">
                <a16:creationId xmlns:a16="http://schemas.microsoft.com/office/drawing/2014/main" id="{AAEF063D-7545-6C9A-6739-308172B7B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2592" y="1924169"/>
            <a:ext cx="6470630" cy="431583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688788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 err="1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Darf</a:t>
            </a: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ich Sie </a:t>
            </a:r>
            <a:r>
              <a:rPr lang="en-US" sz="4450" dirty="0" err="1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kurz</a:t>
            </a: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4450" dirty="0" err="1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kennenlernen</a:t>
            </a: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?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851196"/>
            <a:ext cx="13042821" cy="1689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Vorstellung – ca. 1-2 Minuten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Wer bin ich und was möchte ich mit den TeilnehmerInnen von mir teilen?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Welche Erwartungen habe ich an dieses Seminar?</a:t>
            </a:r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WAS DARF IN DIESEM SEMINAR AUF KEINEN FALL PASSIEREN?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Was sind meine Zukunftspläne?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A3C59251-E4B9-4152-B138-0816745AA68B}"/>
              </a:ext>
            </a:extLst>
          </p:cNvPr>
          <p:cNvSpPr txBox="1"/>
          <p:nvPr/>
        </p:nvSpPr>
        <p:spPr>
          <a:xfrm>
            <a:off x="3942080" y="3171577"/>
            <a:ext cx="643554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dirty="0"/>
              <a:t>VEREINBARUNG:</a:t>
            </a:r>
            <a:br>
              <a:rPr lang="de-DE" sz="4000" dirty="0"/>
            </a:br>
            <a:r>
              <a:rPr lang="de-DE" sz="4000" dirty="0"/>
              <a:t>VERSCHWIEGENHEITSPFLICHT</a:t>
            </a:r>
          </a:p>
        </p:txBody>
      </p:sp>
    </p:spTree>
    <p:extLst>
      <p:ext uri="{BB962C8B-B14F-4D97-AF65-F5344CB8AC3E}">
        <p14:creationId xmlns:p14="http://schemas.microsoft.com/office/powerpoint/2010/main" val="2619227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629126"/>
            <a:ext cx="12390596" cy="697134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Refresher: why institutions matter for economic development | Marcus Jenal">
            <a:extLst>
              <a:ext uri="{FF2B5EF4-FFF2-40B4-BE49-F238E27FC236}">
                <a16:creationId xmlns:a16="http://schemas.microsoft.com/office/drawing/2014/main" id="{6087481C-5395-E3F5-2A8A-4CEEE0ABF4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895481" y="1931352"/>
            <a:ext cx="2729411" cy="3553805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C8F5A300-D6E6-E7A3-185F-2414BF66292E}"/>
              </a:ext>
            </a:extLst>
          </p:cNvPr>
          <p:cNvSpPr txBox="1"/>
          <p:nvPr/>
        </p:nvSpPr>
        <p:spPr>
          <a:xfrm>
            <a:off x="3895481" y="5530512"/>
            <a:ext cx="2623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/>
              <a:t>"</a:t>
            </a:r>
            <a:r>
              <a:rPr lang="de-DE" sz="900">
                <a:hlinkClick r:id="rId3" tooltip="https://www.jenal.org/refresher-why-institutions-matter-for-economic-development/"/>
              </a:rPr>
              <a:t>Dieses Foto</a:t>
            </a:r>
            <a:r>
              <a:rPr lang="de-DE" sz="900"/>
              <a:t>" von Unbekannter Autor ist lizenziert gemäß </a:t>
            </a:r>
            <a:r>
              <a:rPr lang="de-DE" sz="900">
                <a:hlinkClick r:id="rId4" tooltip="https://creativecommons.org/licenses/by-sa/3.0/"/>
              </a:rPr>
              <a:t>CC BY-SA</a:t>
            </a:r>
            <a:endParaRPr lang="de-DE" sz="900"/>
          </a:p>
        </p:txBody>
      </p:sp>
      <p:pic>
        <p:nvPicPr>
          <p:cNvPr id="6" name="Grafik 5" descr="Getting to Know Your Audience | Business Communication">
            <a:extLst>
              <a:ext uri="{FF2B5EF4-FFF2-40B4-BE49-F238E27FC236}">
                <a16:creationId xmlns:a16="http://schemas.microsoft.com/office/drawing/2014/main" id="{D8D95BE2-8856-73D9-CB7B-FF9405CB29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209068" y="1010585"/>
            <a:ext cx="6087189" cy="7219015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9D07B835-F1DF-0675-2E5D-3FF097862F11}"/>
              </a:ext>
            </a:extLst>
          </p:cNvPr>
          <p:cNvSpPr txBox="1"/>
          <p:nvPr/>
        </p:nvSpPr>
        <p:spPr>
          <a:xfrm>
            <a:off x="2131565" y="7752654"/>
            <a:ext cx="58518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/>
              <a:t>"</a:t>
            </a:r>
            <a:r>
              <a:rPr lang="de-DE" sz="900">
                <a:hlinkClick r:id="rId6" tooltip="https://courses.lumenlearning.com/suny-hccc-businesscommunication/chapter/3-4-getting-to-know-your-audience/"/>
              </a:rPr>
              <a:t>Dieses Foto</a:t>
            </a:r>
            <a:r>
              <a:rPr lang="de-DE" sz="900"/>
              <a:t>" von Unbekannter Autor ist lizenziert gemäß </a:t>
            </a:r>
            <a:r>
              <a:rPr lang="de-DE" sz="900">
                <a:hlinkClick r:id="rId7" tooltip="https://creativecommons.org/licenses/by-nc-sa/3.0/"/>
              </a:rPr>
              <a:t>CC BY-SA-NC</a:t>
            </a:r>
            <a:endParaRPr lang="de-DE" sz="90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FBBF59A4-9EBE-C03D-0789-C86E73E67F21}"/>
              </a:ext>
            </a:extLst>
          </p:cNvPr>
          <p:cNvSpPr txBox="1"/>
          <p:nvPr/>
        </p:nvSpPr>
        <p:spPr>
          <a:xfrm>
            <a:off x="7983416" y="1975754"/>
            <a:ext cx="52025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-------&lt;  </a:t>
            </a:r>
            <a:r>
              <a:rPr lang="de-DE" sz="3600" dirty="0"/>
              <a:t>SYSTEMISCHE THEORIE</a:t>
            </a:r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7A30F2E-FDE3-B276-90A6-C48CC5B05BEF}"/>
              </a:ext>
            </a:extLst>
          </p:cNvPr>
          <p:cNvSpPr txBox="1"/>
          <p:nvPr/>
        </p:nvSpPr>
        <p:spPr>
          <a:xfrm>
            <a:off x="7820999" y="4771619"/>
            <a:ext cx="53649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-------&lt;  </a:t>
            </a:r>
            <a:r>
              <a:rPr lang="de-DE" sz="3600" dirty="0"/>
              <a:t>ANALYSTISCHE THEORIE</a:t>
            </a:r>
            <a:endParaRPr lang="de-DE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C1F05210-BF51-10FB-E315-202ADFCF067B}"/>
              </a:ext>
            </a:extLst>
          </p:cNvPr>
          <p:cNvSpPr txBox="1"/>
          <p:nvPr/>
        </p:nvSpPr>
        <p:spPr>
          <a:xfrm>
            <a:off x="3063037" y="474438"/>
            <a:ext cx="9840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-</a:t>
            </a:r>
            <a:r>
              <a:rPr lang="de-DE" sz="3600" dirty="0"/>
              <a:t>OPERATION AUF UNTERSCHIEDLICHEN EBENEN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7022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776657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Übung – Bildbeschreibung – Einführung systemische Arbeit....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4647843"/>
            <a:ext cx="13042821" cy="8051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Ein Kollege beschreibt das Bild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Der andere Kollege malt dieses Bild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70DD7980-DA6F-FC74-376E-7BAB5F7283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340" y="711199"/>
            <a:ext cx="10967720" cy="731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056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6014" y="629126"/>
            <a:ext cx="12390596" cy="697134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E480DB-0AF9-7514-80B9-C5D3B89ED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C5DB0A6A-9459-95A8-EE23-4F0379AC058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550124" y="2071593"/>
          <a:ext cx="12074435" cy="5221602"/>
        </p:xfrm>
        <a:graphic>
          <a:graphicData uri="http://schemas.openxmlformats.org/drawingml/2006/table">
            <a:tbl>
              <a:tblPr/>
              <a:tblGrid>
                <a:gridCol w="2414887">
                  <a:extLst>
                    <a:ext uri="{9D8B030D-6E8A-4147-A177-3AD203B41FA5}">
                      <a16:colId xmlns:a16="http://schemas.microsoft.com/office/drawing/2014/main" val="1689868685"/>
                    </a:ext>
                  </a:extLst>
                </a:gridCol>
                <a:gridCol w="2414887">
                  <a:extLst>
                    <a:ext uri="{9D8B030D-6E8A-4147-A177-3AD203B41FA5}">
                      <a16:colId xmlns:a16="http://schemas.microsoft.com/office/drawing/2014/main" val="2647994601"/>
                    </a:ext>
                  </a:extLst>
                </a:gridCol>
                <a:gridCol w="2414887">
                  <a:extLst>
                    <a:ext uri="{9D8B030D-6E8A-4147-A177-3AD203B41FA5}">
                      <a16:colId xmlns:a16="http://schemas.microsoft.com/office/drawing/2014/main" val="3180826704"/>
                    </a:ext>
                  </a:extLst>
                </a:gridCol>
                <a:gridCol w="2414887">
                  <a:extLst>
                    <a:ext uri="{9D8B030D-6E8A-4147-A177-3AD203B41FA5}">
                      <a16:colId xmlns:a16="http://schemas.microsoft.com/office/drawing/2014/main" val="4103674053"/>
                    </a:ext>
                  </a:extLst>
                </a:gridCol>
                <a:gridCol w="2414887">
                  <a:extLst>
                    <a:ext uri="{9D8B030D-6E8A-4147-A177-3AD203B41FA5}">
                      <a16:colId xmlns:a16="http://schemas.microsoft.com/office/drawing/2014/main" val="1966209102"/>
                    </a:ext>
                  </a:extLst>
                </a:gridCol>
              </a:tblGrid>
              <a:tr h="406124">
                <a:tc>
                  <a:txBody>
                    <a:bodyPr/>
                    <a:lstStyle/>
                    <a:p>
                      <a:r>
                        <a:rPr lang="de-AT" sz="1200" b="1"/>
                        <a:t>Epoche</a:t>
                      </a:r>
                      <a:endParaRPr lang="de-AT" sz="1200"/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200" b="1"/>
                        <a:t>Methode / Richtung</a:t>
                      </a:r>
                      <a:endParaRPr lang="de-AT" sz="1200"/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200" b="1"/>
                        <a:t>Hauptvertreter</a:t>
                      </a:r>
                      <a:endParaRPr lang="de-AT" sz="1200"/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200" b="1"/>
                        <a:t>Schwerpunkte</a:t>
                      </a:r>
                      <a:endParaRPr lang="de-AT" sz="1200"/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200" b="1"/>
                        <a:t>Beginn (ca.)</a:t>
                      </a:r>
                      <a:endParaRPr lang="de-AT" sz="1200"/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8167420"/>
                  </a:ext>
                </a:extLst>
              </a:tr>
              <a:tr h="580178">
                <a:tc>
                  <a:txBody>
                    <a:bodyPr/>
                    <a:lstStyle/>
                    <a:p>
                      <a:r>
                        <a:rPr lang="de-AT" sz="1200"/>
                        <a:t>Psychoanalyse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200"/>
                        <a:t>Klassische Psychoanalyse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200"/>
                        <a:t>Sigmund Freud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200"/>
                        <a:t>Unbewusstes, Triebe, Kindheit, Traumdeutung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200"/>
                        <a:t>1895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9898591"/>
                  </a:ext>
                </a:extLst>
              </a:tr>
              <a:tr h="580178">
                <a:tc>
                  <a:txBody>
                    <a:bodyPr/>
                    <a:lstStyle/>
                    <a:p>
                      <a:r>
                        <a:rPr lang="de-AT" sz="1200"/>
                        <a:t>Tiefenpsychologie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200"/>
                        <a:t>Analytische / Individualpsych.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200"/>
                        <a:t>Carl Jung, Alfred Adler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200"/>
                        <a:t>Archetypen, Lebensstil, Ich-Stärkung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200"/>
                        <a:t>1911–1920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3886363"/>
                  </a:ext>
                </a:extLst>
              </a:tr>
              <a:tr h="406124">
                <a:tc>
                  <a:txBody>
                    <a:bodyPr/>
                    <a:lstStyle/>
                    <a:p>
                      <a:r>
                        <a:rPr lang="de-AT" sz="1200"/>
                        <a:t>Verhaltenstherapie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200"/>
                        <a:t>Klassisch &amp; operant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200"/>
                        <a:t>Skinner, Wolpe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200"/>
                        <a:t>Konditionierung, Verhalten ändern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200"/>
                        <a:t>1950er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6738858"/>
                  </a:ext>
                </a:extLst>
              </a:tr>
              <a:tr h="754232">
                <a:tc>
                  <a:txBody>
                    <a:bodyPr/>
                    <a:lstStyle/>
                    <a:p>
                      <a:r>
                        <a:rPr lang="de-AT" sz="1200"/>
                        <a:t>Kognitive VT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200"/>
                        <a:t>Kognitive Umstrukturierung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200"/>
                        <a:t>Aaron Beck, Albert Ellis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200"/>
                        <a:t>Gedanken, Bewertungen, Selbstinstruktionen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200" dirty="0"/>
                        <a:t>1970er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360959"/>
                  </a:ext>
                </a:extLst>
              </a:tr>
              <a:tr h="580178">
                <a:tc>
                  <a:txBody>
                    <a:bodyPr/>
                    <a:lstStyle/>
                    <a:p>
                      <a:r>
                        <a:rPr lang="de-AT" sz="1200"/>
                        <a:t>Humanistische Th.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200"/>
                        <a:t>Klientenzentriert, Gestalt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200"/>
                        <a:t>Carl Rogers, Fritz Perls, Maslow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200"/>
                        <a:t>Selbstverwirklichung, Akzeptanz, Ganzheitlichkeit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200"/>
                        <a:t>1950–60er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8213716"/>
                  </a:ext>
                </a:extLst>
              </a:tr>
              <a:tr h="580178">
                <a:tc>
                  <a:txBody>
                    <a:bodyPr/>
                    <a:lstStyle/>
                    <a:p>
                      <a:r>
                        <a:rPr lang="de-AT" sz="1200" dirty="0">
                          <a:solidFill>
                            <a:srgbClr val="FF0000"/>
                          </a:solidFill>
                        </a:rPr>
                        <a:t>Systemische Therapie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200">
                          <a:solidFill>
                            <a:srgbClr val="FF0000"/>
                          </a:solidFill>
                        </a:rPr>
                        <a:t>Familien- &amp; Paartherapie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200">
                          <a:solidFill>
                            <a:srgbClr val="FF0000"/>
                          </a:solidFill>
                        </a:rPr>
                        <a:t>Satir, Watzlawick, Minuchin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200">
                          <a:solidFill>
                            <a:srgbClr val="FF0000"/>
                          </a:solidFill>
                        </a:rPr>
                        <a:t>Kommunikation, Systemdynamik, Rollen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200" dirty="0">
                          <a:solidFill>
                            <a:srgbClr val="FF0000"/>
                          </a:solidFill>
                        </a:rPr>
                        <a:t>1950er–1980er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6273129"/>
                  </a:ext>
                </a:extLst>
              </a:tr>
              <a:tr h="580178">
                <a:tc>
                  <a:txBody>
                    <a:bodyPr/>
                    <a:lstStyle/>
                    <a:p>
                      <a:r>
                        <a:rPr lang="de-AT" sz="1200"/>
                        <a:t>Dritte Welle VT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200"/>
                        <a:t>ACT, DBT, MBCT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200"/>
                        <a:t>Hayes, Linehan, Kabat-Zinn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200"/>
                        <a:t>Achtsamkeit, Akzeptanz, Werteorientierung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200"/>
                        <a:t>1990er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5281038"/>
                  </a:ext>
                </a:extLst>
              </a:tr>
              <a:tr h="754232">
                <a:tc>
                  <a:txBody>
                    <a:bodyPr/>
                    <a:lstStyle/>
                    <a:p>
                      <a:r>
                        <a:rPr lang="de-AT" sz="1200"/>
                        <a:t>Moderne Entwicklung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200"/>
                        <a:t>Integrativ, Digital, EMDR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200"/>
                        <a:t>Verschiedene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200"/>
                        <a:t>Trauma, Online-Therapie, methodenübergreifend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AT" sz="1200" dirty="0"/>
                        <a:t>2000er–heute</a:t>
                      </a:r>
                    </a:p>
                  </a:txBody>
                  <a:tcPr marL="58018" marR="58018" marT="29009" marB="2900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0448023"/>
                  </a:ext>
                </a:extLst>
              </a:tr>
            </a:tbl>
          </a:graphicData>
        </a:graphic>
      </p:graphicFrame>
      <p:sp>
        <p:nvSpPr>
          <p:cNvPr id="3" name="Textfeld 2">
            <a:extLst>
              <a:ext uri="{FF2B5EF4-FFF2-40B4-BE49-F238E27FC236}">
                <a16:creationId xmlns:a16="http://schemas.microsoft.com/office/drawing/2014/main" id="{3F040C7B-86C2-1CA6-087C-AB17FB6D9787}"/>
              </a:ext>
            </a:extLst>
          </p:cNvPr>
          <p:cNvSpPr txBox="1"/>
          <p:nvPr/>
        </p:nvSpPr>
        <p:spPr>
          <a:xfrm>
            <a:off x="2761488" y="936405"/>
            <a:ext cx="6832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/>
              <a:t>GESCHICHTE DER PSYCHOTHERAPIE</a:t>
            </a:r>
          </a:p>
        </p:txBody>
      </p:sp>
    </p:spTree>
    <p:extLst>
      <p:ext uri="{BB962C8B-B14F-4D97-AF65-F5344CB8AC3E}">
        <p14:creationId xmlns:p14="http://schemas.microsoft.com/office/powerpoint/2010/main" val="2613868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19332"/>
            <a:ext cx="956607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Geschichte der systemischen Therapie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481739"/>
            <a:ext cx="6521410" cy="90725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0604" y="3615809"/>
            <a:ext cx="353722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Entdeckung Familiensetting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1020604" y="4106228"/>
            <a:ext cx="606778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ca. 1950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2481739"/>
            <a:ext cx="6521410" cy="90725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542014" y="3615809"/>
            <a:ext cx="285178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Kybernetik 1. Ordnung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7542014" y="4106228"/>
            <a:ext cx="606778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ca. 1970-1980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4695944"/>
            <a:ext cx="6521410" cy="90725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20604" y="5830014"/>
            <a:ext cx="288821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Kybernetik 2. Ordnung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1020604" y="6320433"/>
            <a:ext cx="606778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ca. 1980 - 1990</a:t>
            </a:r>
            <a:endParaRPr lang="en-US" sz="17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5200" y="4695944"/>
            <a:ext cx="6521410" cy="90725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542014" y="583001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Neuere Entwürfe</a:t>
            </a:r>
            <a:endParaRPr lang="en-US" sz="2200" dirty="0"/>
          </a:p>
        </p:txBody>
      </p:sp>
      <p:sp>
        <p:nvSpPr>
          <p:cNvPr id="14" name="Text 8"/>
          <p:cNvSpPr/>
          <p:nvPr/>
        </p:nvSpPr>
        <p:spPr>
          <a:xfrm>
            <a:off x="7542014" y="6320433"/>
            <a:ext cx="606778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ab ca. 1990</a:t>
            </a:r>
            <a:endParaRPr lang="en-US" sz="1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596991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Was ist systemisch?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3759398"/>
            <a:ext cx="6407944" cy="823198"/>
          </a:xfrm>
          <a:prstGeom prst="roundRect">
            <a:avLst>
              <a:gd name="adj" fmla="val 11573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" name="Text 2"/>
          <p:cNvSpPr/>
          <p:nvPr/>
        </p:nvSpPr>
        <p:spPr>
          <a:xfrm>
            <a:off x="1028224" y="399383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Systembegriff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7428548" y="3759398"/>
            <a:ext cx="6408063" cy="823198"/>
          </a:xfrm>
          <a:prstGeom prst="roundRect">
            <a:avLst>
              <a:gd name="adj" fmla="val 11573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6" name="Text 4"/>
          <p:cNvSpPr/>
          <p:nvPr/>
        </p:nvSpPr>
        <p:spPr>
          <a:xfrm>
            <a:off x="7662982" y="3993833"/>
            <a:ext cx="491644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Kybernetik 1. Ordnung und 2. Ordnung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793790" y="4809411"/>
            <a:ext cx="6407944" cy="823198"/>
          </a:xfrm>
          <a:prstGeom prst="roundRect">
            <a:avLst>
              <a:gd name="adj" fmla="val 11573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de-DE" dirty="0"/>
          </a:p>
        </p:txBody>
      </p:sp>
      <p:sp>
        <p:nvSpPr>
          <p:cNvPr id="8" name="Text 6"/>
          <p:cNvSpPr/>
          <p:nvPr/>
        </p:nvSpPr>
        <p:spPr>
          <a:xfrm>
            <a:off x="1028224" y="504384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Autopoiesis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7428548" y="4809411"/>
            <a:ext cx="6408063" cy="823198"/>
          </a:xfrm>
          <a:prstGeom prst="roundRect">
            <a:avLst>
              <a:gd name="adj" fmla="val 11573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0" name="Text 8"/>
          <p:cNvSpPr/>
          <p:nvPr/>
        </p:nvSpPr>
        <p:spPr>
          <a:xfrm>
            <a:off x="7662982" y="504384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Konstruktivismus</a:t>
            </a:r>
            <a:endParaRPr lang="en-US" sz="2200" dirty="0"/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45FB602C-2DA8-4FE9-661C-1DE0DBEBFD87}"/>
              </a:ext>
            </a:extLst>
          </p:cNvPr>
          <p:cNvSpPr/>
          <p:nvPr/>
        </p:nvSpPr>
        <p:spPr>
          <a:xfrm>
            <a:off x="4111228" y="6021984"/>
            <a:ext cx="6407944" cy="830817"/>
          </a:xfrm>
          <a:prstGeom prst="roundRect">
            <a:avLst>
              <a:gd name="adj" fmla="val 11573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ts val="10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272525"/>
              </a:solidFill>
              <a:effectLst/>
              <a:uLnTx/>
              <a:uFillTx/>
              <a:latin typeface="Gelasio" pitchFamily="34" charset="0"/>
              <a:ea typeface="Gelasio" pitchFamily="34" charset="-122"/>
              <a:cs typeface="Gelasio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Gelasio" pitchFamily="34" charset="0"/>
                <a:ea typeface="Gelasio" pitchFamily="34" charset="-122"/>
                <a:cs typeface="Gelasio" pitchFamily="34" charset="-120"/>
              </a:rPr>
              <a:t>                                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272525"/>
                </a:solidFill>
                <a:effectLst/>
                <a:uLnTx/>
                <a:uFillTx/>
                <a:latin typeface="Gelasio" pitchFamily="34" charset="0"/>
                <a:ea typeface="Gelasio" pitchFamily="34" charset="-122"/>
                <a:cs typeface="Gelasio" pitchFamily="34" charset="-120"/>
              </a:rPr>
              <a:t>Homöostose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8E20B2-BC90-6FB1-9DC8-FBFD7CAE2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00" y="533358"/>
            <a:ext cx="4104366" cy="2287580"/>
          </a:xfrm>
        </p:spPr>
        <p:txBody>
          <a:bodyPr>
            <a:normAutofit/>
          </a:bodyPr>
          <a:lstStyle/>
          <a:p>
            <a:pPr algn="ctr"/>
            <a:r>
              <a:rPr lang="de-DE" sz="3360"/>
              <a:t>Systembegriff </a:t>
            </a:r>
            <a:br>
              <a:rPr lang="de-DE" sz="3360"/>
            </a:br>
            <a:r>
              <a:rPr lang="de-DE" sz="3360"/>
              <a:t>Luhmann 1917 – 1998 – 30 Jahre Forschungstätigkeit</a:t>
            </a:r>
          </a:p>
        </p:txBody>
      </p:sp>
      <p:pic>
        <p:nvPicPr>
          <p:cNvPr id="1026" name="Picture 2" descr="Niklas Luhmann: Der Mann mit dem Zettelkasten | ndr.de">
            <a:extLst>
              <a:ext uri="{FF2B5EF4-FFF2-40B4-BE49-F238E27FC236}">
                <a16:creationId xmlns:a16="http://schemas.microsoft.com/office/drawing/2014/main" id="{075CDB6E-97AF-DD7E-71E8-3DBC4ADE1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9" r="11709"/>
          <a:stretch>
            <a:fillRect/>
          </a:stretch>
        </p:blipFill>
        <p:spPr bwMode="auto">
          <a:xfrm>
            <a:off x="1" y="2947420"/>
            <a:ext cx="5180297" cy="495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C37CF3C-8890-126E-ED4C-AE6A2E5FA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7089" y="857371"/>
            <a:ext cx="6345084" cy="6160141"/>
          </a:xfrm>
        </p:spPr>
        <p:txBody>
          <a:bodyPr anchor="ctr">
            <a:normAutofit/>
          </a:bodyPr>
          <a:lstStyle/>
          <a:p>
            <a:r>
              <a:rPr lang="de-DE" sz="1680" dirty="0"/>
              <a:t>1946 Studium der Rechtswissenschaften </a:t>
            </a:r>
            <a:br>
              <a:rPr lang="de-DE" sz="1680" dirty="0"/>
            </a:br>
            <a:r>
              <a:rPr lang="de-DE" sz="1680" dirty="0"/>
              <a:t>           dann 13 Jahre Verwaltung</a:t>
            </a:r>
          </a:p>
          <a:p>
            <a:r>
              <a:rPr lang="de-DE" sz="1680" dirty="0"/>
              <a:t>1960 Havard Stipendium</a:t>
            </a:r>
          </a:p>
          <a:p>
            <a:r>
              <a:rPr lang="de-DE" sz="1680" dirty="0"/>
              <a:t>1968 Prof. Soziologie </a:t>
            </a:r>
          </a:p>
          <a:p>
            <a:r>
              <a:rPr lang="de-DE" sz="1680" dirty="0"/>
              <a:t>„SYSTEM = DIE DIFFERENZ ZWISCHEN SYSTEM UND UMWELT“ – GRENZE zwischen System &amp; Umwelt</a:t>
            </a:r>
          </a:p>
          <a:p>
            <a:r>
              <a:rPr lang="de-DE" sz="1680" dirty="0"/>
              <a:t>„</a:t>
            </a:r>
            <a:r>
              <a:rPr lang="de-DE" sz="1680" dirty="0" err="1"/>
              <a:t>you</a:t>
            </a:r>
            <a:r>
              <a:rPr lang="de-DE" sz="1680" dirty="0"/>
              <a:t> </a:t>
            </a:r>
            <a:r>
              <a:rPr lang="de-DE" sz="1680" dirty="0" err="1"/>
              <a:t>can</a:t>
            </a:r>
            <a:r>
              <a:rPr lang="de-DE" sz="1680" dirty="0"/>
              <a:t> </a:t>
            </a:r>
            <a:r>
              <a:rPr lang="de-DE" sz="1680" dirty="0" err="1"/>
              <a:t>never</a:t>
            </a:r>
            <a:r>
              <a:rPr lang="de-DE" sz="1680" dirty="0"/>
              <a:t> </a:t>
            </a:r>
            <a:r>
              <a:rPr lang="de-DE" sz="1680" dirty="0" err="1"/>
              <a:t>kiss</a:t>
            </a:r>
            <a:r>
              <a:rPr lang="de-DE" sz="1680" dirty="0"/>
              <a:t> a </a:t>
            </a:r>
            <a:r>
              <a:rPr lang="de-DE" sz="1680" dirty="0" err="1"/>
              <a:t>system</a:t>
            </a:r>
            <a:r>
              <a:rPr lang="de-DE" sz="1680" dirty="0"/>
              <a:t>“</a:t>
            </a:r>
          </a:p>
          <a:p>
            <a:r>
              <a:rPr lang="de-DE" sz="1680" dirty="0"/>
              <a:t>System: hat ein Innen/Außen – operational geschlossen</a:t>
            </a:r>
          </a:p>
          <a:p>
            <a:r>
              <a:rPr lang="de-DE" sz="1680" dirty="0"/>
              <a:t>System: alles, was nicht Umwelt ist – Umwelt ist Komplex – System reduziert Komplexität</a:t>
            </a:r>
          </a:p>
          <a:p>
            <a:r>
              <a:rPr lang="de-DE" sz="1680" dirty="0"/>
              <a:t>System: hat Elemente, die durch Beziehungen miteinander verbunden sind</a:t>
            </a:r>
          </a:p>
          <a:p>
            <a:r>
              <a:rPr lang="de-DE" sz="1680" dirty="0"/>
              <a:t>System lebt durch Kommunikation – systemeigene Sprache</a:t>
            </a:r>
          </a:p>
          <a:p>
            <a:r>
              <a:rPr lang="de-DE" sz="1680" dirty="0"/>
              <a:t>Systeme haben Regelkreisläufe </a:t>
            </a:r>
          </a:p>
          <a:p>
            <a:r>
              <a:rPr lang="de-DE" sz="1680" dirty="0"/>
              <a:t>System erhält sich selbst – Autopoiesis </a:t>
            </a:r>
          </a:p>
          <a:p>
            <a:r>
              <a:rPr lang="de-AT" sz="1680" dirty="0"/>
              <a:t>Luhmann Systemtheorie Teil 1: </a:t>
            </a:r>
            <a:r>
              <a:rPr lang="de-AT" sz="1680" u="sng" dirty="0">
                <a:hlinkClick r:id="rId3"/>
              </a:rPr>
              <a:t>https://www.youtube.com/watch?v=z9B6SkXi7hM</a:t>
            </a:r>
            <a:r>
              <a:rPr lang="de-AT" sz="1680" dirty="0"/>
              <a:t> </a:t>
            </a:r>
          </a:p>
          <a:p>
            <a:r>
              <a:rPr lang="de-AT" sz="1680" dirty="0"/>
              <a:t>Luhmann Systemtheorie Teil 2: </a:t>
            </a:r>
            <a:r>
              <a:rPr lang="de-AT" sz="1680" u="sng" dirty="0">
                <a:hlinkClick r:id="rId4"/>
              </a:rPr>
              <a:t>https://www.youtube.com/watch?v=MeFznsIc-cE</a:t>
            </a:r>
            <a:r>
              <a:rPr lang="de-AT" sz="1680" dirty="0"/>
              <a:t> </a:t>
            </a:r>
            <a:endParaRPr lang="de-DE" sz="1680" dirty="0"/>
          </a:p>
        </p:txBody>
      </p:sp>
    </p:spTree>
    <p:extLst>
      <p:ext uri="{BB962C8B-B14F-4D97-AF65-F5344CB8AC3E}">
        <p14:creationId xmlns:p14="http://schemas.microsoft.com/office/powerpoint/2010/main" val="16208045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4" name="Text 1"/>
          <p:cNvSpPr/>
          <p:nvPr/>
        </p:nvSpPr>
        <p:spPr>
          <a:xfrm>
            <a:off x="793790" y="1577578"/>
            <a:ext cx="1274706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Kybernetisches Denken: Zirkularität und Feedback</a:t>
            </a:r>
            <a:endParaRPr lang="en-US" sz="4450" dirty="0"/>
          </a:p>
        </p:txBody>
      </p:sp>
      <p:sp>
        <p:nvSpPr>
          <p:cNvPr id="5" name="Text 2"/>
          <p:cNvSpPr/>
          <p:nvPr/>
        </p:nvSpPr>
        <p:spPr>
          <a:xfrm>
            <a:off x="793790" y="2626519"/>
            <a:ext cx="13042821" cy="4025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Als Gründer der Kybernetik gilt der amerikanische Mathematiker Norbert Wiener (1894-1964), in den 40iger-50iger Jahren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prägte den Namen aus dem Griechischen: kybernetes =„Steuermann"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Lehre von </a:t>
            </a:r>
            <a:r>
              <a:rPr lang="en-US" sz="1750" b="1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Regelkreisläufen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REGELUNG UND STEUERUNG INFORMATIONSVERARBEITENDER SYSTEME</a:t>
            </a:r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endParaRPr lang="en-US" sz="1750" b="1" dirty="0">
              <a:solidFill>
                <a:srgbClr val="27252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INPUT – FEEDBACK – ANPASSUNG AUFGRUND VON FEEDBACK</a:t>
            </a:r>
            <a:endParaRPr lang="en-US" sz="1750" dirty="0">
              <a:solidFill>
                <a:srgbClr val="27252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„Wissenschaft der </a:t>
            </a:r>
            <a:r>
              <a:rPr lang="en-US" sz="1750" b="1" u="sng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Steuerung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und </a:t>
            </a:r>
            <a:r>
              <a:rPr lang="en-US" sz="1750" b="1" u="sng" dirty="0">
                <a:solidFill>
                  <a:srgbClr val="6F6F5D"/>
                </a:solidFill>
                <a:latin typeface="Lato" pitchFamily="34" charset="0"/>
                <a:ea typeface="Lato" pitchFamily="34" charset="-122"/>
                <a:cs typeface="Lato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Regelung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von Maschinen und deren Analogie zur Handlungsweise von lebenden Organismen (aufgrund der </a:t>
            </a:r>
            <a:r>
              <a:rPr lang="en-US" sz="1750" b="1" u="sng" dirty="0">
                <a:solidFill>
                  <a:srgbClr val="6F6F5D"/>
                </a:solidFill>
                <a:latin typeface="Lato" pitchFamily="34" charset="0"/>
                <a:ea typeface="Lato" pitchFamily="34" charset="-122"/>
                <a:cs typeface="Lato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Rückkopplung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durch </a:t>
            </a:r>
            <a:r>
              <a:rPr lang="en-US" sz="1750" b="1" u="sng" dirty="0">
                <a:solidFill>
                  <a:srgbClr val="6F6F5D"/>
                </a:solidFill>
                <a:latin typeface="Lato" pitchFamily="34" charset="0"/>
                <a:ea typeface="Lato" pitchFamily="34" charset="-122"/>
                <a:cs typeface="Lato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Sinnesorgane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) und sozialen Organisationen (aufgrund der Rückkopplung durch </a:t>
            </a:r>
            <a:r>
              <a:rPr lang="en-US" sz="1750" b="1" u="sng" dirty="0">
                <a:solidFill>
                  <a:srgbClr val="6F6F5D"/>
                </a:solidFill>
                <a:latin typeface="Lato" pitchFamily="34" charset="0"/>
                <a:ea typeface="Lato" pitchFamily="34" charset="-122"/>
                <a:cs typeface="Lato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Kommunikation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und </a:t>
            </a:r>
            <a:r>
              <a:rPr lang="en-US" sz="1750" b="1" u="sng" dirty="0">
                <a:solidFill>
                  <a:srgbClr val="6F6F5D"/>
                </a:solidFill>
                <a:latin typeface="Lato" pitchFamily="34" charset="0"/>
                <a:ea typeface="Lato" pitchFamily="34" charset="-122"/>
                <a:cs typeface="Lato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Beobachtung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).”</a:t>
            </a:r>
          </a:p>
          <a:p>
            <a:pPr algn="l">
              <a:lnSpc>
                <a:spcPts val="2850"/>
              </a:lnSpc>
              <a:buSzPct val="100000"/>
            </a:pP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Kybernetik beschäftigte sich mit der Steuerung von Mensch-Maschine Systemen, Zirkularität und Feedbackschleifen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Durch die Macy-Konferenzen (in den Jahren 1946-1953) unter Teilnahme von namhaften Psycholog:innen (z.B. Kurt Lewin), Soziolog:innen (z.B. Paul Lazarsfeld), Antropolog:innen wie Gregory Bateson (1904-1980) und Magaret Mead geriet die Untersuchung sozialer Systeme und Prozesse zunehmend ins </a:t>
            </a:r>
            <a:r>
              <a:rPr lang="en-US" sz="175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Blickfeld</a:t>
            </a:r>
            <a:endParaRPr lang="en-US" sz="1750" dirty="0">
              <a:solidFill>
                <a:srgbClr val="27252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342900" lvl="1" algn="l">
              <a:lnSpc>
                <a:spcPts val="2850"/>
              </a:lnSpc>
              <a:buSzPct val="100000"/>
            </a:pPr>
            <a:endParaRPr lang="en-US" sz="1750" dirty="0">
              <a:solidFill>
                <a:srgbClr val="27252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688788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Beispiel Kybernetik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1" y="3851196"/>
            <a:ext cx="5670590" cy="2956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2er Gruppe</a:t>
            </a:r>
            <a:endParaRPr lang="en-US" sz="240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Beschreiben Sie in Gedanken </a:t>
            </a:r>
            <a:r>
              <a:rPr lang="en-US" sz="24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diese</a:t>
            </a:r>
            <a:r>
              <a:rPr lang="en-US" sz="2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Person </a:t>
            </a:r>
            <a:br>
              <a:rPr lang="en-US" sz="2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</a:br>
            <a:r>
              <a:rPr lang="en-US" sz="2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(wie sieht er aus, was hat er an...)</a:t>
            </a:r>
            <a:endParaRPr lang="en-US" sz="240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Welche Hypothesen leiten Sie dadurch ab?</a:t>
            </a:r>
            <a:endParaRPr lang="en-US" sz="240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Wie bewerten Sie das Gegenüber aufgrund Ihrer Vorerfahrungen?</a:t>
            </a:r>
            <a:endParaRPr lang="en-US" sz="24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AED286F-5A16-E4CC-029E-C05AD6F75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798" y="457200"/>
            <a:ext cx="6080477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102650"/>
            <a:ext cx="880729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Unterschiede – Kybernetik I und II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902154"/>
            <a:ext cx="10128528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Kybernetik I: So wie ich es beobachte ist es richtig!</a:t>
            </a:r>
            <a:endParaRPr lang="en-US" sz="3550" dirty="0"/>
          </a:p>
        </p:txBody>
      </p:sp>
      <p:sp>
        <p:nvSpPr>
          <p:cNvPr id="4" name="Text 2"/>
          <p:cNvSpPr/>
          <p:nvPr/>
        </p:nvSpPr>
        <p:spPr>
          <a:xfrm>
            <a:off x="793790" y="4559856"/>
            <a:ext cx="11757660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Kybernetik II: Ich könnte es auch ganz anders beobachten!</a:t>
            </a:r>
            <a:endParaRPr lang="en-US" sz="35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96315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Kybernetik 1.Ordnung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158722"/>
            <a:ext cx="13042821" cy="2131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Beschäftigt sich mit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Funktionen und strukturellen Gesetzmäßigkeiten von Systemen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Systeme verhalten sich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als Ganzes anders als die Summe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der Wirkweise der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Einzelteile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Zirkularität und Feedbackschleifen bzw. Wechselwirkungen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sind in dieser Betrachtungsweise wesentlich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Es wurde versucht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objektive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(beobachter:innenunabhängige)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Aussagen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über Systeme zu machen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Begriffe wie Kontrolle, Steuerung und Regelung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4545568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z.B. Mobile – verändert sich einer im System verändern sich alle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5163622"/>
            <a:ext cx="13042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Die Kybernetik 1.Ordnung brachte eine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Abkehr vom Denken in linearen Ursache-Wirkungskonstruktion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 Nicht die Analyse der Einzelteile, sondern die Beobachtungen der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Wechselwirkungen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der Systemkomponenten, deren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Regelung und Steuerung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 das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Netzwerk der Interaktionen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wurden fokussiert.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6507480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IDEE: Therapeut beobachtet und interveniert, damit sich das System verändert! – wenn er richtig beobachtet – Verbesserung des Systems!</a:t>
            </a:r>
            <a:endParaRPr lang="en-US" sz="1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DD5E8496-5A92-765B-8FBE-9B579186F750}"/>
              </a:ext>
            </a:extLst>
          </p:cNvPr>
          <p:cNvSpPr txBox="1"/>
          <p:nvPr/>
        </p:nvSpPr>
        <p:spPr>
          <a:xfrm>
            <a:off x="1716258" y="618979"/>
            <a:ext cx="11394831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ÜBUNG – VON LINEAR ZU ZIRKULÄR:     </a:t>
            </a:r>
            <a:r>
              <a:rPr lang="de-DE" dirty="0"/>
              <a:t>Zeit: 10 Minuten  Setting: 2-3er</a:t>
            </a:r>
          </a:p>
          <a:p>
            <a:endParaRPr lang="de-DE" dirty="0"/>
          </a:p>
          <a:p>
            <a:r>
              <a:rPr lang="de-DE" dirty="0"/>
              <a:t>Ablauf: </a:t>
            </a:r>
            <a:br>
              <a:rPr lang="de-DE" dirty="0"/>
            </a:br>
            <a:r>
              <a:rPr lang="de-DE" b="1" dirty="0"/>
              <a:t>Schritt 1: </a:t>
            </a:r>
            <a:r>
              <a:rPr lang="de-DE" dirty="0"/>
              <a:t>Jede Gruppe nimmt sich 2 lineare Sätze von hier:</a:t>
            </a:r>
          </a:p>
          <a:p>
            <a:endParaRPr lang="de-DE" dirty="0"/>
          </a:p>
          <a:p>
            <a:r>
              <a:rPr lang="de-AT" dirty="0"/>
              <a:t>„Er ist wütend, </a:t>
            </a:r>
            <a:r>
              <a:rPr lang="de-AT" i="1" dirty="0"/>
              <a:t>weil</a:t>
            </a:r>
            <a:r>
              <a:rPr lang="de-AT" dirty="0"/>
              <a:t> sie ihn kritisiert.“</a:t>
            </a:r>
          </a:p>
          <a:p>
            <a:r>
              <a:rPr lang="de-AT" dirty="0"/>
              <a:t>„Das Team ist demotiviert, </a:t>
            </a:r>
            <a:r>
              <a:rPr lang="de-AT" i="1" dirty="0"/>
              <a:t>weil</a:t>
            </a:r>
            <a:r>
              <a:rPr lang="de-AT" dirty="0"/>
              <a:t> die Führungskraft schlecht kommuniziert.“</a:t>
            </a:r>
          </a:p>
          <a:p>
            <a:r>
              <a:rPr lang="de-AT" dirty="0"/>
              <a:t>„Das Kind ist aggressiv, </a:t>
            </a:r>
            <a:r>
              <a:rPr lang="de-AT" i="1" dirty="0"/>
              <a:t>weil</a:t>
            </a:r>
            <a:r>
              <a:rPr lang="de-AT" dirty="0"/>
              <a:t> es zu wenig Grenzen gibt.“</a:t>
            </a:r>
          </a:p>
          <a:p>
            <a:r>
              <a:rPr lang="de-AT" dirty="0"/>
              <a:t>Sie hat Prüfungsangst, </a:t>
            </a:r>
            <a:r>
              <a:rPr lang="de-AT" i="1" dirty="0"/>
              <a:t>weil</a:t>
            </a:r>
            <a:r>
              <a:rPr lang="de-AT" dirty="0"/>
              <a:t> sie perfektionistisch ist.“</a:t>
            </a:r>
          </a:p>
          <a:p>
            <a:r>
              <a:rPr lang="de-AT" dirty="0"/>
              <a:t>„Die Beziehung ist schlecht, </a:t>
            </a:r>
            <a:r>
              <a:rPr lang="de-AT" i="1" dirty="0"/>
              <a:t>weil</a:t>
            </a:r>
            <a:r>
              <a:rPr lang="de-AT" dirty="0"/>
              <a:t> er nicht zuhört.“</a:t>
            </a:r>
          </a:p>
          <a:p>
            <a:r>
              <a:rPr lang="de-AT" dirty="0"/>
              <a:t>„Die Stimmung im Seminar ist angespannt, </a:t>
            </a:r>
            <a:r>
              <a:rPr lang="de-AT" i="1" dirty="0"/>
              <a:t>weil</a:t>
            </a:r>
            <a:r>
              <a:rPr lang="de-AT" dirty="0"/>
              <a:t> die Gruppe konfliktscheu ist.“</a:t>
            </a:r>
          </a:p>
          <a:p>
            <a:r>
              <a:rPr lang="de-AT" dirty="0"/>
              <a:t>„Sie macht Fehler, </a:t>
            </a:r>
            <a:r>
              <a:rPr lang="de-AT" i="1" dirty="0"/>
              <a:t>weil</a:t>
            </a:r>
            <a:r>
              <a:rPr lang="de-AT" dirty="0"/>
              <a:t> sie gestresst ist.“</a:t>
            </a:r>
          </a:p>
          <a:p>
            <a:r>
              <a:rPr lang="de-AT" dirty="0"/>
              <a:t>„Der Kollege ist unkooperativ, </a:t>
            </a:r>
            <a:r>
              <a:rPr lang="de-AT" i="1" dirty="0"/>
              <a:t>weil</a:t>
            </a:r>
            <a:r>
              <a:rPr lang="de-AT" dirty="0"/>
              <a:t> er egoistisch ist.“</a:t>
            </a:r>
          </a:p>
          <a:p>
            <a:r>
              <a:rPr lang="de-AT" dirty="0"/>
              <a:t>besser, </a:t>
            </a:r>
            <a:r>
              <a:rPr lang="de-AT" i="1" dirty="0"/>
              <a:t>weil</a:t>
            </a:r>
            <a:r>
              <a:rPr lang="de-AT" dirty="0"/>
              <a:t> sie nicht motiviert ist.“</a:t>
            </a:r>
          </a:p>
          <a:p>
            <a:r>
              <a:rPr lang="de-AT" dirty="0"/>
              <a:t>„In der Abteilung gibt es ständig Streit, </a:t>
            </a:r>
            <a:r>
              <a:rPr lang="de-AT" i="1" dirty="0"/>
              <a:t>weil</a:t>
            </a:r>
            <a:r>
              <a:rPr lang="de-AT" dirty="0"/>
              <a:t> die Rollen unklar sind.“</a:t>
            </a:r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AT" b="1" dirty="0"/>
              <a:t>Schritt 2 </a:t>
            </a:r>
            <a:r>
              <a:rPr lang="de-AT" dirty="0"/>
              <a:t>„weil“ / Ursache-Wirkung.</a:t>
            </a:r>
          </a:p>
          <a:p>
            <a:pPr lvl="0"/>
            <a:r>
              <a:rPr lang="de-AT" b="1" dirty="0"/>
              <a:t>Schritt 3:</a:t>
            </a:r>
            <a:r>
              <a:rPr lang="de-AT" dirty="0"/>
              <a:t> Formuliere </a:t>
            </a:r>
            <a:r>
              <a:rPr lang="de-AT" b="1" dirty="0"/>
              <a:t>mindestens 2 zirkuläre Fragen</a:t>
            </a:r>
            <a:r>
              <a:rPr lang="de-AT" dirty="0"/>
              <a:t> dazu, z. B.:</a:t>
            </a:r>
          </a:p>
          <a:p>
            <a:pPr lvl="1"/>
            <a:r>
              <a:rPr lang="de-AT" dirty="0"/>
              <a:t>„Woran merkt Person A, dass …?“</a:t>
            </a:r>
          </a:p>
          <a:p>
            <a:pPr lvl="1"/>
            <a:r>
              <a:rPr lang="de-AT" dirty="0"/>
              <a:t>„Was macht Person B dann genau?“</a:t>
            </a:r>
          </a:p>
          <a:p>
            <a:pPr lvl="1"/>
            <a:r>
              <a:rPr lang="de-AT" dirty="0"/>
              <a:t>„Was passiert </a:t>
            </a:r>
            <a:r>
              <a:rPr lang="de-AT" i="1" dirty="0"/>
              <a:t>danach</a:t>
            </a:r>
            <a:r>
              <a:rPr lang="de-AT" dirty="0"/>
              <a:t> – und wie wirkt das zurück?“</a:t>
            </a:r>
          </a:p>
          <a:p>
            <a:pPr lvl="1"/>
            <a:r>
              <a:rPr lang="de-AT" dirty="0"/>
              <a:t>„Wer reagiert als Nächste*</a:t>
            </a:r>
            <a:r>
              <a:rPr lang="de-AT" dirty="0" err="1"/>
              <a:t>r</a:t>
            </a:r>
            <a:r>
              <a:rPr lang="de-AT" dirty="0"/>
              <a:t> – und wie?“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631321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56655"/>
            <a:ext cx="10583704" cy="6734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Homöostase in Verbindung mit Kybernetik I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793790" y="1939409"/>
            <a:ext cx="13042821" cy="336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Homöostase = Stabilität durch Regulation</a:t>
            </a: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(negative Rückkopplung/Feedback)</a:t>
            </a:r>
            <a:endParaRPr lang="en-US" sz="1650" dirty="0"/>
          </a:p>
        </p:txBody>
      </p:sp>
      <p:sp>
        <p:nvSpPr>
          <p:cNvPr id="4" name="Text 2"/>
          <p:cNvSpPr/>
          <p:nvPr/>
        </p:nvSpPr>
        <p:spPr>
          <a:xfrm>
            <a:off x="793790" y="2505789"/>
            <a:ext cx="13042821" cy="336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Fokus: </a:t>
            </a:r>
            <a:r>
              <a:rPr lang="en-US" sz="1650" i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Ein System hält bestimmte Variablen in einem "Sollbereich"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793790" y="3072170"/>
            <a:ext cx="13042821" cy="336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z.B. Temperatur, Rollenverteilung, Konfliktniveau)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793790" y="3638550"/>
            <a:ext cx="13042821" cy="336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 der systemischen Praxis oft als Bild für: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793790" y="4204930"/>
            <a:ext cx="13042821" cy="336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"Das System versucht, sich zu stabilisieren"</a:t>
            </a: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– auch wenn das für einzelne leidvoll ist.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793790" y="4771311"/>
            <a:ext cx="13042821" cy="336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Z. B. Eifelturm – Platte oben 6 Personen, einer bewegt sich – alle bewegen sich!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793790" y="5337691"/>
            <a:ext cx="13042821" cy="336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Das Problem ist, das System erhält sich immer aufrecht (autopoiesis – siehe spätere Folie)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793790" y="5904071"/>
            <a:ext cx="13042821" cy="336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Z. B. ein Elternteil trinkt – unausgesprochene Regeln– „es darf nicht hinaus"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793790" y="6470452"/>
            <a:ext cx="13042821" cy="336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Kinder stabilisieren oder übernehmen Verhaltensmuster...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793790" y="7036832"/>
            <a:ext cx="13042821" cy="336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Wichtig als Therapeut: ? Was ist erlaubt in dem System? Wo ist die Grenze?</a:t>
            </a:r>
            <a:endParaRPr lang="en-US" sz="16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80586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Kybernetik 1. Odnung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15634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SYSTEM</a:t>
            </a:r>
            <a:endParaRPr lang="en-US" sz="22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9521" y="2184678"/>
            <a:ext cx="3756779" cy="222718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599521" y="4667012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IDEE: Therapeut beobachtet und interveniert, damit sich das System verändert!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599521" y="559689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Wenn er richtig beobachtet – Verbesserung des Systems!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7599521" y="6163866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IDEE: Therapeut ist außerhalb des Systems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793790" y="6985992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"Dieses Foto" von Unbekannter Autor ist lizenziert gemäß CC BY-SA</a:t>
            </a:r>
            <a:endParaRPr lang="en-US" sz="1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29358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Kybernetik 2. Ordnung: Kommunikation und Beobachtung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400544"/>
            <a:ext cx="13042821" cy="329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berücksichtigt die Rolle und den Einfluss der Beobachter:in auf das beobachtete System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Die Beobachter:in ist Teil des Systems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als quasi teilnehmende Beobachter:in beschreibt man ein System im Bewusstsein der eigenen Erkenntnisfähigkeit und ist somit Teil des Systems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Heinz von Förster (1911-2002): „Kybernetik der Kybernetik"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der Kontext der beobachtet wird, indem die Beobachter:in mit ihren Erkenntnismöglichkeiten, Unterscheidungen und Bezeichnungen Teil des Systems ist, muss gemeinsam gesehen werden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damit wird die sog. "Objektivität" dekonstruiert</a:t>
            </a:r>
            <a:endParaRPr lang="en-US" sz="1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0218" y="622935"/>
            <a:ext cx="5752148" cy="705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Kybernetik 2. Ordnung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790218" y="1890236"/>
            <a:ext cx="3982283" cy="16934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Wir beobachten die Beobachtung des Klienten</a:t>
            </a:r>
            <a:endParaRPr lang="en-US" sz="3550" dirty="0"/>
          </a:p>
        </p:txBody>
      </p:sp>
      <p:sp>
        <p:nvSpPr>
          <p:cNvPr id="4" name="Text 2"/>
          <p:cNvSpPr/>
          <p:nvPr/>
        </p:nvSpPr>
        <p:spPr>
          <a:xfrm>
            <a:off x="790218" y="3673554"/>
            <a:ext cx="3982283" cy="16934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Könnte man das auch anders beobachten?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5330904" y="1890236"/>
            <a:ext cx="3386733" cy="423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SYSTEM</a:t>
            </a:r>
            <a:endParaRPr lang="en-US" sz="26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0904" y="2566392"/>
            <a:ext cx="3739515" cy="2216944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0904" y="5036106"/>
            <a:ext cx="3090386" cy="231779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871591" y="1890236"/>
            <a:ext cx="398228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IDEE: Therapeut kann sich nicht mehr herausnehmen</a:t>
            </a:r>
            <a:endParaRPr lang="en-US" sz="2650" dirty="0"/>
          </a:p>
        </p:txBody>
      </p:sp>
      <p:sp>
        <p:nvSpPr>
          <p:cNvPr id="9" name="Text 5"/>
          <p:cNvSpPr/>
          <p:nvPr/>
        </p:nvSpPr>
        <p:spPr>
          <a:xfrm>
            <a:off x="9871591" y="3385066"/>
            <a:ext cx="3982283" cy="3602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Therapeut ist Teil des Systems</a:t>
            </a:r>
            <a:endParaRPr lang="en-US" sz="1750" dirty="0"/>
          </a:p>
        </p:txBody>
      </p:sp>
      <p:sp>
        <p:nvSpPr>
          <p:cNvPr id="10" name="Text 6"/>
          <p:cNvSpPr/>
          <p:nvPr/>
        </p:nvSpPr>
        <p:spPr>
          <a:xfrm>
            <a:off x="9871591" y="3947517"/>
            <a:ext cx="3982283" cy="720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So wie ich es beobachte – es könnte auch ganz anders beobachtet werden.</a:t>
            </a:r>
            <a:endParaRPr lang="en-US" sz="1750" dirty="0"/>
          </a:p>
        </p:txBody>
      </p:sp>
      <p:sp>
        <p:nvSpPr>
          <p:cNvPr id="11" name="Text 7"/>
          <p:cNvSpPr/>
          <p:nvPr/>
        </p:nvSpPr>
        <p:spPr>
          <a:xfrm>
            <a:off x="9871591" y="4870252"/>
            <a:ext cx="3982283" cy="3602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Erleichterung im Therapie-Alltag</a:t>
            </a:r>
            <a:endParaRPr lang="en-US" sz="1750" dirty="0"/>
          </a:p>
        </p:txBody>
      </p:sp>
      <p:sp>
        <p:nvSpPr>
          <p:cNvPr id="12" name="Text 8"/>
          <p:cNvSpPr/>
          <p:nvPr/>
        </p:nvSpPr>
        <p:spPr>
          <a:xfrm>
            <a:off x="9871591" y="5432703"/>
            <a:ext cx="3982283" cy="720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=&gt; sollte unser ständiger Begleiter sein!!!</a:t>
            </a:r>
            <a:endParaRPr lang="en-US" sz="1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6EC8953D-2ADA-5B81-890E-8CFE2F8FAA2F}"/>
              </a:ext>
            </a:extLst>
          </p:cNvPr>
          <p:cNvSpPr txBox="1"/>
          <p:nvPr/>
        </p:nvSpPr>
        <p:spPr>
          <a:xfrm>
            <a:off x="2771335" y="1744394"/>
            <a:ext cx="8783879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/>
              <a:t>ÜBUNG: KYBERNETIK I </a:t>
            </a:r>
            <a:r>
              <a:rPr lang="de-DE" sz="2000" b="1" dirty="0" err="1"/>
              <a:t>vs</a:t>
            </a:r>
            <a:r>
              <a:rPr lang="de-DE" sz="2000" b="1" dirty="0"/>
              <a:t> KYBERNETIK II </a:t>
            </a:r>
          </a:p>
          <a:p>
            <a:endParaRPr lang="de-DE" dirty="0"/>
          </a:p>
          <a:p>
            <a:r>
              <a:rPr lang="de-DE" dirty="0"/>
              <a:t>Zeit 15 Minuten</a:t>
            </a:r>
          </a:p>
          <a:p>
            <a:r>
              <a:rPr lang="de-DE" dirty="0"/>
              <a:t>Setting: 3 Personen + Beobachterkreis</a:t>
            </a:r>
          </a:p>
          <a:p>
            <a:endParaRPr lang="de-DE" dirty="0"/>
          </a:p>
          <a:p>
            <a:r>
              <a:rPr lang="de-DE" dirty="0"/>
              <a:t>Ablauf: 3 Personen spielen ein Erstgespräch – frei erfundene Situation. Beobachter notieren</a:t>
            </a:r>
          </a:p>
          <a:p>
            <a:endParaRPr lang="de-DE" dirty="0"/>
          </a:p>
          <a:p>
            <a:r>
              <a:rPr lang="de-DE" dirty="0"/>
              <a:t>Ordnungssätze der Kybernetik 1. Ordnung – („So ist es...“)</a:t>
            </a:r>
          </a:p>
          <a:p>
            <a:r>
              <a:rPr lang="de-DE" dirty="0"/>
              <a:t>Versus</a:t>
            </a:r>
          </a:p>
          <a:p>
            <a:r>
              <a:rPr lang="de-DE" dirty="0"/>
              <a:t>Ordnungssätze der </a:t>
            </a:r>
            <a:r>
              <a:rPr lang="de-DE" dirty="0" err="1"/>
              <a:t>Kybenetik</a:t>
            </a:r>
            <a:r>
              <a:rPr lang="de-DE" dirty="0"/>
              <a:t> 2. Ordnung – (“Ich bemerke, dass ich gerade...interpretiere“) 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Debref</a:t>
            </a:r>
            <a:r>
              <a:rPr lang="de-DE" dirty="0"/>
              <a:t>: Welche Hypothesen waren verführerisch sicher? </a:t>
            </a:r>
          </a:p>
        </p:txBody>
      </p:sp>
    </p:spTree>
    <p:extLst>
      <p:ext uri="{BB962C8B-B14F-4D97-AF65-F5344CB8AC3E}">
        <p14:creationId xmlns:p14="http://schemas.microsoft.com/office/powerpoint/2010/main" val="12261928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5362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Konstruktivismus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516029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i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Anmerkung: „Boote in der Nacht" Lied von Elisabeth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3134082"/>
            <a:ext cx="13042821" cy="3741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Erkenntnistheorie des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Konstruktivismus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(soziale) Wirklichkeit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wird durch kognitive Prozesse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konstruiert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Kognitionen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dienen der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Organisation der Erfahrungswelt des Subjekts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und nicht der „Erkenntnis" einer objektiven Realität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Alle Beschreibungen sind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Beschreibungen einer Beobachter:in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und somit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Wirklichkeitskonstruktionen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 welche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 der Interaktion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zwischen Menschen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erzeugt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werden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Aussagen von Menschen sind grundsätzlich als eine Perspektive der Beobachter:in aufzufassen und somit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subjektgebunden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Weiterentwicklung im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sozialen Konstruktionismus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soziale Wirklichkeit wird nicht nur zwischen einzelnen Individuen, sondern in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Prozessen sozialer Kommunikation gesellschaftlich gemeinsam erschaffen</a:t>
            </a:r>
            <a:endParaRPr lang="en-US" sz="1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6DF2B96A-87C8-5E55-896D-49FEC4B05096}"/>
              </a:ext>
            </a:extLst>
          </p:cNvPr>
          <p:cNvSpPr txBox="1"/>
          <p:nvPr/>
        </p:nvSpPr>
        <p:spPr>
          <a:xfrm>
            <a:off x="3376246" y="1997612"/>
            <a:ext cx="8174161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/>
              <a:t>ÜBUNG KONSTRUKTIVISMUS</a:t>
            </a:r>
          </a:p>
          <a:p>
            <a:endParaRPr lang="de-DE" dirty="0"/>
          </a:p>
          <a:p>
            <a:r>
              <a:rPr lang="de-DE" dirty="0"/>
              <a:t>Zeit 10 Minuten</a:t>
            </a:r>
          </a:p>
          <a:p>
            <a:r>
              <a:rPr lang="de-DE" dirty="0"/>
              <a:t>Setting – Einzel – dann Paar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Ablauf: „Klient kommt 12 Minuten zu spät, sagt nichts“</a:t>
            </a:r>
            <a:br>
              <a:rPr lang="de-DE" dirty="0"/>
            </a:br>
            <a:br>
              <a:rPr lang="de-DE" dirty="0"/>
            </a:br>
            <a:r>
              <a:rPr lang="de-DE" dirty="0"/>
              <a:t>Im Einzel: jeder schreibt 3 Interpretationen (respektvoll/problemorientiert/neugierig)</a:t>
            </a:r>
            <a:br>
              <a:rPr lang="de-DE" dirty="0"/>
            </a:br>
            <a:endParaRPr lang="de-DE" dirty="0"/>
          </a:p>
          <a:p>
            <a:r>
              <a:rPr lang="de-DE" dirty="0"/>
              <a:t>Dann im Paar: Pro Interpretation nun eine Frage formulieren.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Debref</a:t>
            </a:r>
            <a:r>
              <a:rPr lang="de-DE" dirty="0"/>
              <a:t>: Welche Frage öffnet Möglichkeiten – welche engt ein?</a:t>
            </a:r>
          </a:p>
        </p:txBody>
      </p:sp>
    </p:spTree>
    <p:extLst>
      <p:ext uri="{BB962C8B-B14F-4D97-AF65-F5344CB8AC3E}">
        <p14:creationId xmlns:p14="http://schemas.microsoft.com/office/powerpoint/2010/main" val="1970368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4" name="Text 1"/>
          <p:cNvSpPr/>
          <p:nvPr/>
        </p:nvSpPr>
        <p:spPr>
          <a:xfrm>
            <a:off x="793790" y="1449943"/>
            <a:ext cx="800945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Theorie autopoetischer Systeme</a:t>
            </a:r>
            <a:endParaRPr lang="en-US" sz="4450" dirty="0"/>
          </a:p>
        </p:txBody>
      </p:sp>
      <p:sp>
        <p:nvSpPr>
          <p:cNvPr id="5" name="Text 2"/>
          <p:cNvSpPr/>
          <p:nvPr/>
        </p:nvSpPr>
        <p:spPr>
          <a:xfrm>
            <a:off x="793790" y="2498884"/>
            <a:ext cx="13042821" cy="3662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Der chilenische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Biologe Humberto Maturana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(1928-2021): Theorie der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Autopoesie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(Selbsterzeugung)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Lebende Systeme wollen sich aufrecht erhalten im Rahmen ihrer Möglichkeiten und gegen die Umwelt abgrenzen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lebende Systeme sind als prinzipiell strukturdeterminiert und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autonom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anzusehen (wir Menschen hören wie wir hören und nicht wie Fledermäuse) innerhalb der Grenzen gibt es eine Vielfalt an Möglichkeiten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Einflüsse von Außen werden auf eine je eigene Art und Weise verarbeitet - die für die Funktionsweise des Organismus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passend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sind - konstruktivistisch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Ein System reagiert nicht auf die Umwelt, sondern auf das was sie als Umwelt konstruiert (z. B. autistische Kinder ihre Struktur und Umwelt ist anders)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SYSTEME MÖCHTEN IMMER WEITERLEBEN!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93790" y="6416635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0218" y="622935"/>
            <a:ext cx="5644515" cy="705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Autopoiesis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790218" y="1890236"/>
            <a:ext cx="3982283" cy="16934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Das System ist autonom und erhält sich selbst</a:t>
            </a:r>
            <a:endParaRPr lang="en-US" sz="3550" dirty="0"/>
          </a:p>
        </p:txBody>
      </p:sp>
      <p:sp>
        <p:nvSpPr>
          <p:cNvPr id="4" name="Text 2"/>
          <p:cNvSpPr/>
          <p:nvPr/>
        </p:nvSpPr>
        <p:spPr>
          <a:xfrm>
            <a:off x="790218" y="3673554"/>
            <a:ext cx="3982283" cy="16934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Therapeut kann das System nicht beeinflussen!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5330904" y="1890236"/>
            <a:ext cx="3386733" cy="423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SYSTEM</a:t>
            </a:r>
            <a:endParaRPr lang="en-US" sz="26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0904" y="2566392"/>
            <a:ext cx="3739515" cy="2216944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0904" y="5036106"/>
            <a:ext cx="3090386" cy="231779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871591" y="1890236"/>
            <a:ext cx="398228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IDEE: Therapeut kann Impulse anbieten, die das System akzeptiert</a:t>
            </a:r>
            <a:endParaRPr lang="en-US" sz="2650" dirty="0"/>
          </a:p>
        </p:txBody>
      </p:sp>
      <p:sp>
        <p:nvSpPr>
          <p:cNvPr id="9" name="Text 5"/>
          <p:cNvSpPr/>
          <p:nvPr/>
        </p:nvSpPr>
        <p:spPr>
          <a:xfrm>
            <a:off x="9871591" y="3385066"/>
            <a:ext cx="3982283" cy="1080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Beispiel: Klientin – 1. Stunde Vorschlag – Trennung... Klientin braucht fast 2 Jahre, bis sie die Trennung schafft...</a:t>
            </a:r>
            <a:endParaRPr lang="en-US" sz="1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9C133CF0-D9DE-19A8-4719-A2B9EF00E942}"/>
              </a:ext>
            </a:extLst>
          </p:cNvPr>
          <p:cNvSpPr txBox="1"/>
          <p:nvPr/>
        </p:nvSpPr>
        <p:spPr>
          <a:xfrm>
            <a:off x="2433711" y="1702191"/>
            <a:ext cx="10583603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ÜBUNG – AUTOPOIESIS – IMPULSE ANBIETEN STATT STEUERN</a:t>
            </a:r>
          </a:p>
          <a:p>
            <a:endParaRPr lang="de-DE" dirty="0"/>
          </a:p>
          <a:p>
            <a:r>
              <a:rPr lang="de-DE" dirty="0"/>
              <a:t>Zeit: 15 Minuten  </a:t>
            </a:r>
          </a:p>
          <a:p>
            <a:r>
              <a:rPr lang="de-DE" dirty="0"/>
              <a:t>Setting: 2er</a:t>
            </a:r>
          </a:p>
          <a:p>
            <a:endParaRPr lang="de-DE" dirty="0"/>
          </a:p>
          <a:p>
            <a:r>
              <a:rPr lang="de-DE" dirty="0"/>
              <a:t>Ablauf: </a:t>
            </a:r>
          </a:p>
          <a:p>
            <a:r>
              <a:rPr lang="de-DE" dirty="0"/>
              <a:t>Person A erzählt 2 Minuten ein Mini-Thema (nicht privat-intim, z.B. „Konzentrationsschwäche beim Lernen“,....)</a:t>
            </a:r>
          </a:p>
          <a:p>
            <a:r>
              <a:rPr lang="de-DE" dirty="0"/>
              <a:t>Person B: darf nur Angebote machen („Wenn das ein System wäre...könnte es sein, </a:t>
            </a:r>
            <a:r>
              <a:rPr lang="de-DE" dirty="0" err="1"/>
              <a:t>dass.</a:t>
            </a:r>
            <a:r>
              <a:rPr lang="de-DE" dirty="0"/>
              <a:t>...?“)</a:t>
            </a:r>
          </a:p>
          <a:p>
            <a:endParaRPr lang="de-DE" dirty="0"/>
          </a:p>
          <a:p>
            <a:r>
              <a:rPr lang="de-DE" dirty="0"/>
              <a:t>Keine Ratschläge!!!</a:t>
            </a:r>
          </a:p>
          <a:p>
            <a:r>
              <a:rPr lang="de-DE" dirty="0"/>
              <a:t>Danach Rollenwechsel.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Debref</a:t>
            </a:r>
            <a:r>
              <a:rPr lang="de-DE" dirty="0"/>
              <a:t>: „Woran merkst du den Unterschied zwischen „steuern“ und “Angebot machen“?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653896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629126"/>
            <a:ext cx="12390596" cy="6971348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629126"/>
            <a:ext cx="12390596" cy="6971348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7E8ED01C-05AB-8FC8-BB5E-57DAAE035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354541" y="1222375"/>
            <a:ext cx="7713132" cy="5784849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A0AAFA84-F720-815A-431C-7C97FE2233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932083" y="1222376"/>
            <a:ext cx="7713134" cy="5784851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3D692AE8-15D6-2716-E780-2B16DEEAB61D}"/>
              </a:ext>
            </a:extLst>
          </p:cNvPr>
          <p:cNvSpPr txBox="1"/>
          <p:nvPr/>
        </p:nvSpPr>
        <p:spPr>
          <a:xfrm rot="16200000">
            <a:off x="4071937" y="4092544"/>
            <a:ext cx="6146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/>
              <a:t>TIMELINE GESCHICHTE DER SYSTEMISCHEN THERAPIE</a:t>
            </a:r>
          </a:p>
        </p:txBody>
      </p:sp>
    </p:spTree>
    <p:extLst>
      <p:ext uri="{BB962C8B-B14F-4D97-AF65-F5344CB8AC3E}">
        <p14:creationId xmlns:p14="http://schemas.microsoft.com/office/powerpoint/2010/main" val="32870101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4FBCF02-57F6-4FCC-BB2D-97F0B6F7B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45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94F855D4-1C53-068C-2F4E-103AFAF3CBD0}"/>
              </a:ext>
            </a:extLst>
          </p:cNvPr>
          <p:cNvSpPr txBox="1"/>
          <p:nvPr/>
        </p:nvSpPr>
        <p:spPr>
          <a:xfrm>
            <a:off x="1013860" y="1320800"/>
            <a:ext cx="6890925" cy="52322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800" b="1" dirty="0">
                <a:solidFill>
                  <a:srgbClr val="000000"/>
                </a:solidFill>
                <a:latin typeface="CenturyGothic"/>
              </a:rPr>
              <a:t>Hypnose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altLang="de-DE" sz="2400" b="1" dirty="0">
              <a:solidFill>
                <a:srgbClr val="000000"/>
              </a:solidFill>
              <a:latin typeface="CenturyGothic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sz="2400" dirty="0">
                <a:solidFill>
                  <a:srgbClr val="000000"/>
                </a:solidFill>
                <a:latin typeface="CenturyGothic"/>
              </a:rPr>
              <a:t>Arbeit mit </a:t>
            </a:r>
            <a:r>
              <a:rPr lang="de-DE" altLang="de-DE" sz="2400" b="1" dirty="0">
                <a:solidFill>
                  <a:srgbClr val="000000"/>
                </a:solidFill>
                <a:latin typeface="CenturyGothic"/>
              </a:rPr>
              <a:t>Trance</a:t>
            </a:r>
            <a:r>
              <a:rPr lang="de-DE" altLang="de-DE" sz="2400" dirty="0">
                <a:solidFill>
                  <a:srgbClr val="000000"/>
                </a:solidFill>
                <a:latin typeface="CenturyGothic"/>
              </a:rPr>
              <a:t> und fokussierter Aufmerksamkeit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sz="2400" dirty="0">
                <a:solidFill>
                  <a:srgbClr val="000000"/>
                </a:solidFill>
                <a:latin typeface="CenturyGothic"/>
              </a:rPr>
              <a:t>Nutzung von </a:t>
            </a:r>
            <a:r>
              <a:rPr lang="de-DE" altLang="de-DE" sz="2400" b="1" dirty="0">
                <a:solidFill>
                  <a:srgbClr val="000000"/>
                </a:solidFill>
                <a:latin typeface="CenturyGothic"/>
              </a:rPr>
              <a:t>Suggestionen</a:t>
            </a:r>
            <a:r>
              <a:rPr lang="de-DE" altLang="de-DE" sz="2400" dirty="0">
                <a:solidFill>
                  <a:srgbClr val="000000"/>
                </a:solidFill>
                <a:latin typeface="CenturyGothic"/>
              </a:rPr>
              <a:t> und inneren Bildern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sz="2400" dirty="0">
                <a:solidFill>
                  <a:srgbClr val="000000"/>
                </a:solidFill>
                <a:latin typeface="CenturyGothic"/>
              </a:rPr>
              <a:t>Ziel: direkte Veränderung von Erleben und Verhalten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sz="2400" dirty="0">
                <a:solidFill>
                  <a:srgbClr val="000000"/>
                </a:solidFill>
                <a:latin typeface="CenturyGothic"/>
              </a:rPr>
              <a:t>Oft eher </a:t>
            </a:r>
            <a:r>
              <a:rPr lang="de-DE" altLang="de-DE" sz="2400" b="1" dirty="0">
                <a:solidFill>
                  <a:srgbClr val="000000"/>
                </a:solidFill>
                <a:latin typeface="CenturyGothic"/>
              </a:rPr>
              <a:t>direktiv geführt</a:t>
            </a:r>
            <a:endParaRPr lang="de-DE" altLang="de-DE" sz="2400" dirty="0">
              <a:solidFill>
                <a:srgbClr val="000000"/>
              </a:solidFill>
              <a:latin typeface="CenturyGothic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sz="2400" dirty="0">
                <a:solidFill>
                  <a:srgbClr val="000000"/>
                </a:solidFill>
                <a:latin typeface="CenturyGothic"/>
              </a:rPr>
              <a:t>Typische Themen: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sz="2400" dirty="0">
                <a:solidFill>
                  <a:srgbClr val="000000"/>
                </a:solidFill>
                <a:latin typeface="CenturyGothic"/>
              </a:rPr>
              <a:t>Stress &amp; Ängste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sz="2400" dirty="0">
                <a:solidFill>
                  <a:srgbClr val="000000"/>
                </a:solidFill>
                <a:latin typeface="CenturyGothic"/>
              </a:rPr>
              <a:t>Schmerzreduktion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sz="2400" dirty="0">
                <a:solidFill>
                  <a:srgbClr val="000000"/>
                </a:solidFill>
                <a:latin typeface="CenturyGothic"/>
              </a:rPr>
              <a:t>Rauchstopp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sz="2400" dirty="0">
                <a:solidFill>
                  <a:srgbClr val="000000"/>
                </a:solidFill>
                <a:latin typeface="CenturyGothic"/>
              </a:rPr>
              <a:t>Schlaf &amp; Leistung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400" dirty="0">
                <a:solidFill>
                  <a:srgbClr val="000000"/>
                </a:solidFill>
                <a:latin typeface="CenturyGothic"/>
              </a:rPr>
              <a:t>👤 Wichtiger Vertreter:</a:t>
            </a:r>
            <a:br>
              <a:rPr lang="de-DE" altLang="de-DE" sz="2400" dirty="0">
                <a:solidFill>
                  <a:srgbClr val="000000"/>
                </a:solidFill>
                <a:latin typeface="CenturyGothic"/>
              </a:rPr>
            </a:br>
            <a:r>
              <a:rPr lang="de-DE" altLang="de-DE" sz="2400" dirty="0">
                <a:solidFill>
                  <a:srgbClr val="000000"/>
                </a:solidFill>
                <a:latin typeface="CenturyGothic"/>
              </a:rPr>
              <a:t>Milton H. Erickson</a:t>
            </a:r>
            <a:endParaRPr lang="de-DE" altLang="de-DE" sz="2400" dirty="0"/>
          </a:p>
          <a:p>
            <a:endParaRPr lang="de-DE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866B1876-1FDA-66DF-D64F-529A040C5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46304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E1D276A-9FF0-1287-22CD-98F0A5A504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3075"/>
            <a:ext cx="146304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BF080A43-D356-981F-6406-99FC3A45CB93}"/>
              </a:ext>
            </a:extLst>
          </p:cNvPr>
          <p:cNvSpPr txBox="1"/>
          <p:nvPr/>
        </p:nvSpPr>
        <p:spPr>
          <a:xfrm>
            <a:off x="8351520" y="1320800"/>
            <a:ext cx="573024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800" b="1" dirty="0" err="1">
                <a:solidFill>
                  <a:srgbClr val="000000"/>
                </a:solidFill>
                <a:latin typeface="CenturyGothic"/>
              </a:rPr>
              <a:t>Hypnosystemik</a:t>
            </a:r>
            <a:endParaRPr lang="de-DE" altLang="de-DE" sz="2800" b="1" dirty="0">
              <a:solidFill>
                <a:srgbClr val="000000"/>
              </a:solidFill>
              <a:latin typeface="CenturyGothic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altLang="de-DE" sz="2400" b="1" dirty="0">
              <a:solidFill>
                <a:srgbClr val="000000"/>
              </a:solidFill>
              <a:latin typeface="CenturyGothic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sz="2400" dirty="0">
                <a:solidFill>
                  <a:srgbClr val="000000"/>
                </a:solidFill>
                <a:latin typeface="CenturyGothic"/>
              </a:rPr>
              <a:t>Verbindung von: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sz="2400" dirty="0">
                <a:solidFill>
                  <a:srgbClr val="000000"/>
                </a:solidFill>
                <a:latin typeface="CenturyGothic"/>
              </a:rPr>
              <a:t>systemischem Denken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sz="2400" dirty="0">
                <a:solidFill>
                  <a:srgbClr val="000000"/>
                </a:solidFill>
                <a:latin typeface="CenturyGothic"/>
              </a:rPr>
              <a:t>Ressourcenorientierung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sz="2400" dirty="0">
                <a:solidFill>
                  <a:srgbClr val="000000"/>
                </a:solidFill>
                <a:latin typeface="CenturyGothic"/>
              </a:rPr>
              <a:t>Kommunikation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sz="2400" dirty="0">
                <a:solidFill>
                  <a:srgbClr val="000000"/>
                </a:solidFill>
                <a:latin typeface="CenturyGothic"/>
              </a:rPr>
              <a:t>Hypnoseelementen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sz="2400" dirty="0">
                <a:solidFill>
                  <a:srgbClr val="000000"/>
                </a:solidFill>
                <a:latin typeface="CenturyGothic"/>
              </a:rPr>
              <a:t>Fokus auf: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sz="2400" dirty="0">
                <a:solidFill>
                  <a:srgbClr val="000000"/>
                </a:solidFill>
                <a:latin typeface="CenturyGothic"/>
              </a:rPr>
              <a:t>Beziehungen &amp; Kontext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sz="2400" dirty="0">
                <a:solidFill>
                  <a:srgbClr val="000000"/>
                </a:solidFill>
                <a:latin typeface="CenturyGothic"/>
              </a:rPr>
              <a:t>innere Muster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sz="2400" dirty="0">
                <a:solidFill>
                  <a:srgbClr val="000000"/>
                </a:solidFill>
                <a:latin typeface="CenturyGothic"/>
              </a:rPr>
              <a:t>vorhandene Ressourcen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sz="2400" dirty="0">
                <a:solidFill>
                  <a:srgbClr val="000000"/>
                </a:solidFill>
                <a:latin typeface="CenturyGothic"/>
              </a:rPr>
              <a:t>Eher </a:t>
            </a:r>
            <a:r>
              <a:rPr lang="de-DE" altLang="de-DE" sz="2400" b="1" dirty="0">
                <a:solidFill>
                  <a:srgbClr val="000000"/>
                </a:solidFill>
                <a:latin typeface="CenturyGothic"/>
              </a:rPr>
              <a:t>kooperativ und lösungsorientiert</a:t>
            </a:r>
            <a:endParaRPr lang="de-DE" altLang="de-DE" sz="2400" dirty="0">
              <a:solidFill>
                <a:srgbClr val="000000"/>
              </a:solidFill>
              <a:latin typeface="CenturyGothic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sz="2400" dirty="0">
                <a:solidFill>
                  <a:srgbClr val="000000"/>
                </a:solidFill>
                <a:latin typeface="CenturyGothic"/>
              </a:rPr>
              <a:t>Symptome gelten als sinnvoller Lösungsversuch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altLang="de-DE" sz="2400" dirty="0">
                <a:solidFill>
                  <a:srgbClr val="000000"/>
                </a:solidFill>
                <a:latin typeface="CenturyGothic"/>
              </a:rPr>
              <a:t>👤 Begründer:</a:t>
            </a:r>
            <a:br>
              <a:rPr lang="de-DE" altLang="de-DE" sz="2400" dirty="0">
                <a:solidFill>
                  <a:srgbClr val="000000"/>
                </a:solidFill>
                <a:latin typeface="CenturyGothic"/>
              </a:rPr>
            </a:br>
            <a:r>
              <a:rPr lang="de-DE" altLang="de-DE" sz="2400" dirty="0">
                <a:solidFill>
                  <a:srgbClr val="000000"/>
                </a:solidFill>
                <a:latin typeface="CenturyGothic"/>
              </a:rPr>
              <a:t>Gunther Schmidt</a:t>
            </a:r>
            <a:endParaRPr lang="de-DE" altLang="de-DE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9710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555558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Gruppeneinteilungen – Präsentationen Geschichte der systemischen Theorie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4426744"/>
            <a:ext cx="13042821" cy="1247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7 Gruppen finden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Vorbereitungszeit 1,5 – 2 Stunden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Präsentation ca. 15 Minuten</a:t>
            </a:r>
            <a:endParaRPr lang="en-US" sz="1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EC9706B5-0A8D-F27A-1D15-278BE80978B5}"/>
              </a:ext>
            </a:extLst>
          </p:cNvPr>
          <p:cNvSpPr txBox="1"/>
          <p:nvPr/>
        </p:nvSpPr>
        <p:spPr>
          <a:xfrm>
            <a:off x="3759200" y="1346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B7840520-ECAB-EA89-BB71-2DF20B3755DD}"/>
              </a:ext>
            </a:extLst>
          </p:cNvPr>
          <p:cNvSpPr txBox="1"/>
          <p:nvPr/>
        </p:nvSpPr>
        <p:spPr>
          <a:xfrm>
            <a:off x="4128664" y="1701800"/>
            <a:ext cx="675849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/>
              <a:t>TEIL 1 ENDE!</a:t>
            </a:r>
          </a:p>
          <a:p>
            <a:endParaRPr lang="de-DE" sz="2400" dirty="0"/>
          </a:p>
          <a:p>
            <a:endParaRPr lang="de-DE" sz="2400" dirty="0"/>
          </a:p>
          <a:p>
            <a:endParaRPr lang="de-DE" sz="2400" dirty="0"/>
          </a:p>
          <a:p>
            <a:endParaRPr lang="de-DE" sz="2400" dirty="0"/>
          </a:p>
          <a:p>
            <a:r>
              <a:rPr lang="de-DE" sz="2400" dirty="0"/>
              <a:t>TEIL 2 START!</a:t>
            </a:r>
          </a:p>
          <a:p>
            <a:endParaRPr lang="de-DE" sz="2400" dirty="0"/>
          </a:p>
          <a:p>
            <a:r>
              <a:rPr lang="de-DE" sz="2400" dirty="0"/>
              <a:t>Ab hier startet der 3. und 4. Tag des Seminars!!</a:t>
            </a:r>
          </a:p>
        </p:txBody>
      </p:sp>
    </p:spTree>
    <p:extLst>
      <p:ext uri="{BB962C8B-B14F-4D97-AF65-F5344CB8AC3E}">
        <p14:creationId xmlns:p14="http://schemas.microsoft.com/office/powerpoint/2010/main" val="26455185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44040"/>
            <a:ext cx="819126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Was ist ein Problem - Symptom?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006447"/>
            <a:ext cx="13042821" cy="3378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Probleme/Störungen in ihren Auswirkungen im Beziehungssystem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Symptom als „Lösungsversuch"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für andere nicht geglückte Problemlösungen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Störung/Problem weniger als gesund/krank, gestört/nicht gestört, sondern jeweilige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Bedeutungsgebung der Betroffenen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Systemische Psychotherapie versucht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alternativer Lösungsversuche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zu finden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störungsspezifischem Wissen - im Sinne von Hypothesenbildung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orientiert amBeziehungskontext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des Auftretens der Störung/des Symptoms/der Verhaltensauffälligkeit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Wichtig bei Entwicklung/Entstehungsgeschichte eines Problems ist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Prozess der Aufrechterhaltung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und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der Lebenskontext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 sowie das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individuelle </a:t>
            </a:r>
            <a:r>
              <a:rPr lang="en-US" sz="1750" b="1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intrapsychische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Erleben</a:t>
            </a:r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endParaRPr lang="en-US" sz="1750" b="1" dirty="0">
              <a:solidFill>
                <a:srgbClr val="27252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!!!! WICHTIG: WIR BEHANDELN NICHT DIAGNOSEN (=SYMPTOM)  – SONDERN PROBLEME DER KLIENT:INNEN!!!</a:t>
            </a:r>
            <a:endParaRPr lang="en-US" sz="1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0E4B08B5-4914-DE52-D9D9-7CB5C564B9A7}"/>
              </a:ext>
            </a:extLst>
          </p:cNvPr>
          <p:cNvSpPr txBox="1"/>
          <p:nvPr/>
        </p:nvSpPr>
        <p:spPr>
          <a:xfrm>
            <a:off x="1491175" y="2124221"/>
            <a:ext cx="11687430" cy="55399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b="1" dirty="0"/>
              <a:t>„Was ist ein Problem – Symptom?“</a:t>
            </a:r>
            <a:endParaRPr lang="de-AT" sz="2800" dirty="0"/>
          </a:p>
          <a:p>
            <a:r>
              <a:rPr lang="de-AT" sz="2800" dirty="0"/>
              <a:t>Da würde ein ganz kurzes Alltagsbeispiel sofort helfen.</a:t>
            </a:r>
          </a:p>
          <a:p>
            <a:endParaRPr lang="de-AT" sz="2800" dirty="0"/>
          </a:p>
          <a:p>
            <a:r>
              <a:rPr lang="de-AT" sz="2800" b="1" dirty="0"/>
              <a:t>ÜBUNG:</a:t>
            </a:r>
            <a:br>
              <a:rPr lang="de-AT" sz="2800" dirty="0"/>
            </a:br>
            <a:r>
              <a:rPr lang="de-AT" sz="2800" dirty="0"/>
              <a:t>„Ein Kind entwickelt regelmäßig Bauchschmerzen vor der Schule. </a:t>
            </a:r>
          </a:p>
          <a:p>
            <a:r>
              <a:rPr lang="de-AT" sz="2800" dirty="0"/>
              <a:t>Linear gedacht wäre das nur ein medizinisches Symptom. </a:t>
            </a:r>
          </a:p>
          <a:p>
            <a:r>
              <a:rPr lang="de-AT" sz="2800" dirty="0"/>
              <a:t>Systemisch könnte man fragen: Welche Funktion hat das Symptom </a:t>
            </a:r>
          </a:p>
          <a:p>
            <a:r>
              <a:rPr lang="de-AT" sz="2800" dirty="0"/>
              <a:t>im Beziehungssystem? Vielleicht verhindert es eskalierende </a:t>
            </a:r>
          </a:p>
          <a:p>
            <a:r>
              <a:rPr lang="de-AT" sz="2800" dirty="0"/>
              <a:t>Konflikte rund um Leistung, Trennung oder Loyalität.“</a:t>
            </a:r>
          </a:p>
          <a:p>
            <a:r>
              <a:rPr lang="de-AT" sz="2800" b="1" dirty="0"/>
              <a:t>Möglicher Zusatz auf der Folie:</a:t>
            </a:r>
            <a:endParaRPr lang="de-AT" sz="2800" dirty="0"/>
          </a:p>
          <a:p>
            <a:pPr lvl="0"/>
            <a:r>
              <a:rPr lang="de-AT" sz="2800" dirty="0"/>
              <a:t>Symptom = nicht nur Defizit, sondern oft auch ein Lösungsversuch</a:t>
            </a:r>
          </a:p>
          <a:p>
            <a:pPr lvl="0"/>
            <a:r>
              <a:rPr lang="de-AT" sz="2800" dirty="0"/>
              <a:t>Frage: </a:t>
            </a:r>
            <a:r>
              <a:rPr lang="de-AT" sz="2800" i="1" dirty="0"/>
              <a:t>Wofür könnte das Symptom im System hilfreich sein, obwohl es belastet?</a:t>
            </a:r>
            <a:endParaRPr lang="de-AT" sz="2800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714151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87467"/>
            <a:ext cx="1057465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Grundhaltung des </a:t>
            </a:r>
            <a:r>
              <a:rPr lang="en-US" sz="4450" dirty="0" err="1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systemischen</a:t>
            </a: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4450" dirty="0" err="1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Arbeitens</a:t>
            </a:r>
            <a:b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</a:b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0 </a:t>
            </a:r>
            <a:r>
              <a:rPr lang="en-US" sz="4450" dirty="0" err="1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Therapeutischer</a:t>
            </a: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Rahmen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824639"/>
            <a:ext cx="4012049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AUTONOMIE</a:t>
            </a:r>
            <a:endParaRPr lang="en-US" sz="22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346508" y="3100149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9824442" y="300180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cs typeface="Gelasio" pitchFamily="34" charset="-120"/>
              </a:rPr>
              <a:t>HYPOTHESENBILDUNG</a:t>
            </a:r>
            <a:endParaRPr lang="en-US" sz="22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944326" y="3100149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2650" dirty="0"/>
          </a:p>
        </p:txBody>
      </p:sp>
      <p:sp>
        <p:nvSpPr>
          <p:cNvPr id="9" name="Text 5"/>
          <p:cNvSpPr/>
          <p:nvPr/>
        </p:nvSpPr>
        <p:spPr>
          <a:xfrm>
            <a:off x="10051256" y="469594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cs typeface="Gelasio" pitchFamily="34" charset="-120"/>
              </a:rPr>
              <a:t>ZIRKULARITÄT</a:t>
            </a:r>
            <a:endParaRPr lang="en-US" sz="22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743117" y="4483775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</a:t>
            </a:r>
            <a:endParaRPr lang="en-US" sz="2650" dirty="0"/>
          </a:p>
        </p:txBody>
      </p:sp>
      <p:sp>
        <p:nvSpPr>
          <p:cNvPr id="12" name="Text 7"/>
          <p:cNvSpPr/>
          <p:nvPr/>
        </p:nvSpPr>
        <p:spPr>
          <a:xfrm>
            <a:off x="9824442" y="621291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NEUTRALITÄT</a:t>
            </a:r>
            <a:endParaRPr lang="en-US" sz="22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944326" y="5867400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4</a:t>
            </a:r>
            <a:endParaRPr lang="en-US" sz="2650" dirty="0"/>
          </a:p>
        </p:txBody>
      </p:sp>
      <p:sp>
        <p:nvSpPr>
          <p:cNvPr id="15" name="Text 9"/>
          <p:cNvSpPr/>
          <p:nvPr/>
        </p:nvSpPr>
        <p:spPr>
          <a:xfrm>
            <a:off x="1970603" y="621291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cs typeface="Gelasio" pitchFamily="34" charset="-120"/>
              </a:rPr>
              <a:t>NEUGIER UND RESPEKT</a:t>
            </a:r>
            <a:endParaRPr lang="en-US" sz="220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6346508" y="5867400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5</a:t>
            </a:r>
            <a:endParaRPr lang="en-US" sz="2650" dirty="0"/>
          </a:p>
        </p:txBody>
      </p:sp>
      <p:sp>
        <p:nvSpPr>
          <p:cNvPr id="18" name="Text 11"/>
          <p:cNvSpPr/>
          <p:nvPr/>
        </p:nvSpPr>
        <p:spPr>
          <a:xfrm>
            <a:off x="1743789" y="469594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RESSOURCEN &amp; </a:t>
            </a:r>
            <a:b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</a:b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LÖSUNGSORIENTIERUNG</a:t>
            </a:r>
            <a:endParaRPr lang="en-US" sz="2200" dirty="0"/>
          </a:p>
        </p:txBody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5547717" y="4483775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26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6</a:t>
            </a:r>
            <a:endParaRPr lang="en-US" sz="26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84709"/>
            <a:ext cx="1109317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Grundhaltungen 1- therapeutischer Rahmen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28421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Systemische Haltung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793790" y="297870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5" name="Text 3"/>
          <p:cNvSpPr/>
          <p:nvPr/>
        </p:nvSpPr>
        <p:spPr>
          <a:xfrm>
            <a:off x="1530906" y="3056573"/>
            <a:ext cx="349853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Kooperation und Beziehung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530906" y="3546991"/>
            <a:ext cx="5642491" cy="2619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Systemische Praxis =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gemeinsame Suche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nach guten Beschreibungen, die auf möglichst genauem Verstehen der Wünsche und Bedürfnisse der Ratsuchenden aufbaut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Beziehung ist die Basis: eine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vertrauensvolle Beziehung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ist das stabilisierende Fundament, wenn „Ordnungs-Übergänge" angeregt werden sollen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7456884" y="297870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8" name="Text 6"/>
          <p:cNvSpPr/>
          <p:nvPr/>
        </p:nvSpPr>
        <p:spPr>
          <a:xfrm>
            <a:off x="8194000" y="3056573"/>
            <a:ext cx="373225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Möglichkeitsraum vergrößern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8194000" y="3546991"/>
            <a:ext cx="564261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H. v. Foerster: „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Handle stets so, dass du die Anzahl der Möglichkeiten vergrößerst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!"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8194000" y="4408884"/>
            <a:ext cx="5642610" cy="23360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Beschreibungen hinterfragen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 über die Wirklichkeit als problematisch erfahren wird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nach Beschreibungen suchen, die Möglichkeitsräume erweitern/erschließen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skeptisch auf die Tradition der Wirklichkeitsbeschreibung schauen</a:t>
            </a:r>
            <a:endParaRPr lang="en-US" sz="1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7536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Systemische Haltung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793790" y="1420416"/>
            <a:ext cx="788979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Grundhaltungen 2 - Autonomie</a:t>
            </a:r>
            <a:endParaRPr lang="en-US" sz="4450" dirty="0"/>
          </a:p>
        </p:txBody>
      </p:sp>
      <p:sp>
        <p:nvSpPr>
          <p:cNvPr id="4" name="Text 2"/>
          <p:cNvSpPr/>
          <p:nvPr/>
        </p:nvSpPr>
        <p:spPr>
          <a:xfrm>
            <a:off x="793790" y="2469356"/>
            <a:ext cx="13042821" cy="47848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Hilfesuchende werden konsequent als autonom und als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Expert:innen ihres eigenen Lebens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angesehen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Sie entscheiden, ob etwas geholfen hat und was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Im therapeutischen Dialog wird versucht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wertschätzende Beschreibungen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für Störungen und Symptome zu finden,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Blockaden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bei der Nutzung potentiell bereits vorhandener Lösungsressourcen zu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überwinden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und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diese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Ressourcen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(wieder)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neu zu entdecken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und zu nutzen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Therapeut:in ist eher eine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teilnehmende Beobachter:in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stellt professionell angemessene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Rahmenbedingungen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für konstruktive Veränderungen bereit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verzichtet auf die Idee gezielter und geplanter Veränderung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verzichtet auf jede manipulative oder autoritäre Einflussnahme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steuert eigene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Expertise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bei, ohne besser zu wissen, wo Klient:innen „eigentlich" hin sollten</a:t>
            </a:r>
            <a:endParaRPr lang="en-US" sz="1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85712EA6-8307-4F39-156A-44192176199E}"/>
              </a:ext>
            </a:extLst>
          </p:cNvPr>
          <p:cNvSpPr txBox="1"/>
          <p:nvPr/>
        </p:nvSpPr>
        <p:spPr>
          <a:xfrm>
            <a:off x="2138289" y="2476163"/>
            <a:ext cx="7315200" cy="3635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e-AT" sz="28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ÜBUNG: Autonomie</a:t>
            </a:r>
            <a:endParaRPr lang="de-AT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e-AT" sz="28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Beispiel:</a:t>
            </a:r>
            <a:br>
              <a:rPr lang="de-AT" sz="2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AT" sz="2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„Klientin sagt: ,Ich weiß nicht, ob mir das hilft.‘</a:t>
            </a:r>
            <a:br>
              <a:rPr lang="de-AT" sz="2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AT" sz="2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Systemische Haltung: Nicht erklären, warum es helfen müsste, sondern fragen:</a:t>
            </a:r>
            <a:br>
              <a:rPr lang="de-AT" sz="2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AT" sz="28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Woran würden Sie merken, dass es für Sie hilfreich wäre?</a:t>
            </a:r>
            <a:r>
              <a:rPr lang="de-AT" sz="2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endParaRPr lang="de-AT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8604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4" name="Text 1"/>
          <p:cNvSpPr/>
          <p:nvPr/>
        </p:nvSpPr>
        <p:spPr>
          <a:xfrm>
            <a:off x="793790" y="14880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Systemische Haltung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1933099"/>
            <a:ext cx="1004363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Grundhaltungen 3 - Hypothesenbildung</a:t>
            </a:r>
            <a:endParaRPr lang="en-US" sz="4450" dirty="0"/>
          </a:p>
        </p:txBody>
      </p:sp>
      <p:sp>
        <p:nvSpPr>
          <p:cNvPr id="6" name="Text 3"/>
          <p:cNvSpPr/>
          <p:nvPr/>
        </p:nvSpPr>
        <p:spPr>
          <a:xfrm>
            <a:off x="793790" y="2982039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Der Wert der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Hypothese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liegt in ihrer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Nützlichkeit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793790" y="360009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8" name="Text 5"/>
          <p:cNvSpPr/>
          <p:nvPr/>
        </p:nvSpPr>
        <p:spPr>
          <a:xfrm>
            <a:off x="1530906" y="3673793"/>
            <a:ext cx="342149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eine kognitive Ordnung im Kopf der Therapeut:in ermöglichen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5235893" y="360009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0" name="Text 7"/>
          <p:cNvSpPr/>
          <p:nvPr/>
        </p:nvSpPr>
        <p:spPr>
          <a:xfrm>
            <a:off x="5973008" y="3673793"/>
            <a:ext cx="342149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den Klient:innen neue Sichtweisen anbieten (nicht Bekanntes überprüfen)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9677995" y="360009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2" name="Text 9"/>
          <p:cNvSpPr/>
          <p:nvPr/>
        </p:nvSpPr>
        <p:spPr>
          <a:xfrm>
            <a:off x="10415111" y="3673793"/>
            <a:ext cx="342149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Mit gewissem Überraschungsgehalt des Unerwarteten das Unwahrscheinliche fördern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793790" y="557903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4" name="Text 11"/>
          <p:cNvSpPr/>
          <p:nvPr/>
        </p:nvSpPr>
        <p:spPr>
          <a:xfrm>
            <a:off x="1530906" y="5652730"/>
            <a:ext cx="564249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Sie ist je nützlicher, je mehr Mitglieder des Problemsystems sie umfasst und je besser sie Handlungen der Akteur:innen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wertschätzend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verbindet</a:t>
            </a:r>
            <a:endParaRPr lang="en-US" sz="1750" dirty="0"/>
          </a:p>
        </p:txBody>
      </p:sp>
      <p:sp>
        <p:nvSpPr>
          <p:cNvPr id="15" name="Shape 12"/>
          <p:cNvSpPr/>
          <p:nvPr/>
        </p:nvSpPr>
        <p:spPr>
          <a:xfrm>
            <a:off x="7456884" y="557903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6" name="Text 13"/>
          <p:cNvSpPr/>
          <p:nvPr/>
        </p:nvSpPr>
        <p:spPr>
          <a:xfrm>
            <a:off x="8194000" y="5652730"/>
            <a:ext cx="564261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Geht um die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Vielfalt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von Perspektiven und Möglichkeiten, nicht um die eine Richtige!</a:t>
            </a:r>
            <a:endParaRPr lang="en-US" sz="1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53622"/>
            <a:ext cx="799802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Grundhaltungen 4 - Zirkularität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516029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Systemische Haltung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3134082"/>
            <a:ext cx="13042821" cy="3741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„Wenn man irgendetwas im menschlichen Verhalten erklären oder verstehen will, dann hat man es im Prinzip immer mit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vollständigen Kreisläufen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zu tun" G. Bateson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Versuch, das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Verhalten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von Menschen, die in ein System kommunikativ eingebunden sind,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als Regelkreis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so zu beschreiben, damit die Eingebundenheit dieses Verhaltens sichtbar wird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Einzelne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Ursache-Wirkungs-Hypothesen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werden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zusammengefügt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Schüler sind unmotiviert, weil sie schlechte Pädagogen haben &amp;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Pädagogen sind frustriert, weil ihre Schüler unmotiviert sind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Schüler und Pädagogen frustrieren und demotivieren </a:t>
            </a:r>
            <a:r>
              <a:rPr lang="en-US" sz="175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sich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75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gegenseitig</a:t>
            </a:r>
            <a:endParaRPr lang="en-US" sz="1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8824187E-2334-1E9A-63CA-244B0BABE832}"/>
              </a:ext>
            </a:extLst>
          </p:cNvPr>
          <p:cNvSpPr txBox="1"/>
          <p:nvPr/>
        </p:nvSpPr>
        <p:spPr>
          <a:xfrm>
            <a:off x="2138289" y="2288276"/>
            <a:ext cx="7315200" cy="3348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e-AT" sz="28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ÜBUNG: Zirkularität</a:t>
            </a:r>
            <a:endParaRPr lang="de-AT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e-AT" sz="28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Beispiel:</a:t>
            </a:r>
            <a:br>
              <a:rPr lang="de-AT" sz="2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AT" sz="2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„Sie kritisiert – er zieht sich zurück – sie fühlt sich allein – sie kritisiert noch mehr.“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de-AT" sz="2800" kern="0" dirty="0">
              <a:solidFill>
                <a:srgbClr val="000000"/>
              </a:solidFill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de-AT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2928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4" name="Text 1"/>
          <p:cNvSpPr/>
          <p:nvPr/>
        </p:nvSpPr>
        <p:spPr>
          <a:xfrm>
            <a:off x="793790" y="197870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Systemische Haltung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2423755"/>
            <a:ext cx="1200590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Grundhaltungen 5- Allparteilichkeit/Neutralität</a:t>
            </a:r>
            <a:endParaRPr lang="en-US" sz="4450" dirty="0"/>
          </a:p>
        </p:txBody>
      </p:sp>
      <p:sp>
        <p:nvSpPr>
          <p:cNvPr id="6" name="Text 3"/>
          <p:cNvSpPr/>
          <p:nvPr/>
        </p:nvSpPr>
        <p:spPr>
          <a:xfrm>
            <a:off x="793790" y="3472696"/>
            <a:ext cx="13042821" cy="2778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Fähigkeit für alle Systemmitglieder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gleichermaßen Partei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zu ergreifen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Neutralität gegenüber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Personen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 Therapeutin hat eine „gleichschwebende Aufmerksamkeit" für alle beteiligten Seiten und so besseren Fokus der Aufmerksamkeit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Neutralität gegenüber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Problemen/Symptomen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heißt offen zu sein für verschiedene Ideen, vorgefasste Meinungen oder Lösungsvorschläge möglichst hintanzuhalten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Allparteilichkeit und „Neutralität" ist eine professionelle Haltung für spezielle Therapie- und Beratungskontexte, beispielsweise Familientherapien</a:t>
            </a:r>
            <a:endParaRPr lang="en-US" sz="175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9E04265F-406F-D600-3B68-365F5A471128}"/>
              </a:ext>
            </a:extLst>
          </p:cNvPr>
          <p:cNvSpPr txBox="1"/>
          <p:nvPr/>
        </p:nvSpPr>
        <p:spPr>
          <a:xfrm>
            <a:off x="2307102" y="2579167"/>
            <a:ext cx="7315200" cy="2644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e-AT" sz="28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ÜBUNG: Neutralität / Allparteilichkeit</a:t>
            </a:r>
            <a:endParaRPr lang="de-AT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e-AT" sz="28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Beispiel:</a:t>
            </a:r>
            <a:br>
              <a:rPr lang="de-AT" sz="2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AT" sz="2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„Nicht: ,Wer hat recht?‘</a:t>
            </a:r>
            <a:br>
              <a:rPr lang="de-AT" sz="2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AT" sz="2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Sondern: </a:t>
            </a:r>
            <a:r>
              <a:rPr lang="de-AT" sz="28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 macht das Verhalten jeder Person aus ihrer Sicht verständlich?</a:t>
            </a:r>
            <a:r>
              <a:rPr lang="de-AT" sz="2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endParaRPr lang="de-AT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161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70735"/>
            <a:ext cx="944403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Grundhaltungen 6 Neugier &amp; Respekt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233142"/>
            <a:ext cx="13042821" cy="8051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Respektvolle Neugier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 sucht ständig nach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weiteren Beschreibungen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Steht der Reparaturlogik entgegen: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4293394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so wird die sog.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„Unwissenheit" der Therapeutin/des Therapeuten zur Ressource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911447"/>
            <a:ext cx="13042821" cy="1247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man kann ein anderes System nicht vollständig durchschauen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wir wissen nicht, was gut oder schlecht ist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Respektlosigkeit gegenüber vorgefassten Ideen – Respekt gegenüber Menschen</a:t>
            </a:r>
            <a:endParaRPr lang="en-US" sz="175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27234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Grundhaltungen 7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1526738"/>
            <a:ext cx="8881824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Ressourcen-, Lösungs-, Kundenorientierung</a:t>
            </a:r>
            <a:endParaRPr lang="en-US" sz="3550" dirty="0"/>
          </a:p>
        </p:txBody>
      </p:sp>
      <p:sp>
        <p:nvSpPr>
          <p:cNvPr id="4" name="Text 2"/>
          <p:cNvSpPr/>
          <p:nvPr/>
        </p:nvSpPr>
        <p:spPr>
          <a:xfrm>
            <a:off x="793790" y="2433876"/>
            <a:ext cx="13042821" cy="50684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Ressourcenorientierung: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Meint z.B. mit Milton H. Erickson: Menschen verfügen (innerpsychisch) über alle Ressourcen und Kompetenzen, um sich weiterzuentwickeln, diese sind u.U. aktuell nicht bewusst abrufbar oder zugänglich.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„Alle Ressourcen, die du brauchst, findest du in deiner eigenen Geschichte" (Milton H. Erickson)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Lösungsorientierung: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(Steve de Shazer)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Jedes System bzw. jeder Mensch verfügt bereits über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alle Ressourcen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 die es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zur Lösung des Problems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benötigt – es nutzt sie nur derzeit nicht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Um die Ressourcen zu finden, braucht man sich also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nicht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unbedingt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mit dem Problem zu beschäftigen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(Steve de Shazer)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Kundenorientierung: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möglichst genau anbieten, was Kund:innen subjektiv haben wollen und nicht, was sie nach Meinung der Profis „brauchen"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es geht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nicht um „Bedürftigkeit"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sondern um den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subjektiven „Bedarf"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der Kunden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=&gt; vermeidet Arbeit da, wo man eigentlich keinen Auftrag hat</a:t>
            </a:r>
            <a:endParaRPr lang="en-US" sz="175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BF9C8BFE-1E26-E911-53CF-206BB7B90D9E}"/>
              </a:ext>
            </a:extLst>
          </p:cNvPr>
          <p:cNvSpPr txBox="1"/>
          <p:nvPr/>
        </p:nvSpPr>
        <p:spPr>
          <a:xfrm>
            <a:off x="2025747" y="2330479"/>
            <a:ext cx="7315200" cy="36635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e-AT" sz="32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Ressourcen- &amp; Lösungsorientierung</a:t>
            </a:r>
            <a:endParaRPr lang="de-AT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e-AT" sz="32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Beispiel:</a:t>
            </a:r>
            <a:br>
              <a:rPr lang="de-AT" sz="32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AT" sz="32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„Wann war das Problem schon einmal etwas weniger stark? Was war da anders?“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e-AT" sz="32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Gibt es </a:t>
            </a:r>
            <a:r>
              <a:rPr lang="de-AT" sz="3200" kern="0" dirty="0">
                <a:solidFill>
                  <a:srgbClr val="00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Situationen, in denen das Problem weniger zentral ist?</a:t>
            </a:r>
            <a:endParaRPr lang="de-AT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8888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28700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Unterscheidung von KlientInnen von: Steve de Shazer &amp; Isoo Kim Berg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899886"/>
            <a:ext cx="4347567" cy="90725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0604" y="403395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Besucher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1020604" y="4524375"/>
            <a:ext cx="389393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K: "Ich habe kein Problem - kommt auf Druck von Außen"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1020604" y="5386268"/>
            <a:ext cx="389393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Widerstand nicht als "Trotz" verstehen - Beziehungsaufbau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1020604" y="6248162"/>
            <a:ext cx="389393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Was müsste passieren, damit sich der Besuch für Sie lohnt?</a:t>
            </a:r>
            <a:endParaRPr lang="en-US" sz="17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1357" y="2899886"/>
            <a:ext cx="4347567" cy="9072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368171" y="403395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Kläger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5368171" y="4524375"/>
            <a:ext cx="389393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K: "Ich habe ein Problem - die anderen müssen sich ändern!"</a:t>
            </a:r>
            <a:endParaRPr lang="en-US" sz="1750" dirty="0"/>
          </a:p>
        </p:txBody>
      </p:sp>
      <p:sp>
        <p:nvSpPr>
          <p:cNvPr id="11" name="Text 7"/>
          <p:cNvSpPr/>
          <p:nvPr/>
        </p:nvSpPr>
        <p:spPr>
          <a:xfrm>
            <a:off x="5368171" y="5386268"/>
            <a:ext cx="389393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Problem ist ausserhalb - Ohnmachtsgefühl</a:t>
            </a:r>
            <a:endParaRPr lang="en-US" sz="1750" dirty="0"/>
          </a:p>
        </p:txBody>
      </p:sp>
      <p:sp>
        <p:nvSpPr>
          <p:cNvPr id="12" name="Text 8"/>
          <p:cNvSpPr/>
          <p:nvPr/>
        </p:nvSpPr>
        <p:spPr>
          <a:xfrm>
            <a:off x="5368171" y="6248162"/>
            <a:ext cx="389393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Leid ernst nehmen - Einflussmöglichkeiten erarbeiten</a:t>
            </a:r>
            <a:endParaRPr lang="en-US" sz="175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8924" y="2899886"/>
            <a:ext cx="4347567" cy="907256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9715738" y="403395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Kunde</a:t>
            </a:r>
            <a:endParaRPr lang="en-US" sz="2200" dirty="0"/>
          </a:p>
        </p:txBody>
      </p:sp>
      <p:sp>
        <p:nvSpPr>
          <p:cNvPr id="15" name="Text 10"/>
          <p:cNvSpPr/>
          <p:nvPr/>
        </p:nvSpPr>
        <p:spPr>
          <a:xfrm>
            <a:off x="9715738" y="4524375"/>
            <a:ext cx="389393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K: "Ich habe ein Problem und möchte etwas zur Veränderung beitragen"</a:t>
            </a:r>
            <a:endParaRPr lang="en-US" sz="1750" dirty="0"/>
          </a:p>
        </p:txBody>
      </p:sp>
      <p:sp>
        <p:nvSpPr>
          <p:cNvPr id="16" name="Text 11"/>
          <p:cNvSpPr/>
          <p:nvPr/>
        </p:nvSpPr>
        <p:spPr>
          <a:xfrm>
            <a:off x="9715738" y="5386268"/>
            <a:ext cx="389393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Fokus auf Zielklärung, lösungsorientierte Intervention</a:t>
            </a:r>
            <a:endParaRPr lang="en-US" sz="1750" dirty="0"/>
          </a:p>
        </p:txBody>
      </p:sp>
      <p:sp>
        <p:nvSpPr>
          <p:cNvPr id="17" name="Text 12"/>
          <p:cNvSpPr/>
          <p:nvPr/>
        </p:nvSpPr>
        <p:spPr>
          <a:xfrm>
            <a:off x="9715738" y="6248162"/>
            <a:ext cx="389393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Was möchten Sie stattdessen?</a:t>
            </a:r>
            <a:endParaRPr lang="en-US" sz="175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89253"/>
            <a:ext cx="7151965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Beziehungsdefinition – Besucher:in</a:t>
            </a:r>
            <a:endParaRPr lang="en-US" sz="35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1637109"/>
            <a:ext cx="2188845" cy="193071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3731062"/>
            <a:ext cx="2268260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Besucher-Beziehung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793790" y="4159687"/>
            <a:ext cx="6300073" cy="3329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Unfreiwillig hier bzw. geschickt</a:t>
            </a:r>
            <a:endParaRPr lang="en-US" sz="1400" dirty="0"/>
          </a:p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Keine Vorstellung über Problem oder Ziel</a:t>
            </a:r>
            <a:endParaRPr lang="en-US" sz="1400" dirty="0"/>
          </a:p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Ist trotzdem gekommen</a:t>
            </a:r>
            <a:endParaRPr lang="en-US" sz="1400" dirty="0"/>
          </a:p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Haltung „</a:t>
            </a:r>
            <a:r>
              <a:rPr lang="en-US" sz="14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gute:r</a:t>
            </a: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Gastgeber:in"</a:t>
            </a:r>
            <a:endParaRPr lang="en-US" sz="1400" dirty="0"/>
          </a:p>
          <a:p>
            <a:pPr marL="685800" lvl="1" indent="-342900" algn="l">
              <a:lnSpc>
                <a:spcPts val="2050"/>
              </a:lnSpc>
              <a:buSzPct val="100000"/>
              <a:buChar char="◦"/>
            </a:pP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Respektierens der Wirklichkeitskonstruktion</a:t>
            </a:r>
            <a:endParaRPr lang="en-US" sz="1400" dirty="0"/>
          </a:p>
          <a:p>
            <a:pPr marL="685800" lvl="1" indent="-342900" algn="l">
              <a:lnSpc>
                <a:spcPts val="2050"/>
              </a:lnSpc>
              <a:buSzPct val="100000"/>
              <a:buChar char="◦"/>
            </a:pP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Voraussetzen guter Gründe für den Besuch</a:t>
            </a:r>
            <a:endParaRPr lang="en-US" sz="1400" dirty="0"/>
          </a:p>
          <a:p>
            <a:pPr marL="685800" lvl="1" indent="-342900" algn="l">
              <a:lnSpc>
                <a:spcPts val="2050"/>
              </a:lnSpc>
              <a:buSzPct val="100000"/>
              <a:buChar char="◦"/>
            </a:pP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fragend herauszufinden, was hilfreich sein und wie man dazu einen Beitrag leisten könnte.</a:t>
            </a:r>
            <a:endParaRPr lang="en-US" sz="1400" dirty="0"/>
          </a:p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Unterschied, der einen Unterschied macht:</a:t>
            </a:r>
            <a:endParaRPr lang="en-US" sz="1400" dirty="0"/>
          </a:p>
          <a:p>
            <a:pPr marL="685800" lvl="1" indent="-342900" algn="l">
              <a:lnSpc>
                <a:spcPts val="2050"/>
              </a:lnSpc>
              <a:buSzPct val="100000"/>
              <a:buChar char="◦"/>
            </a:pP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Akzeptanz dessen, was ist</a:t>
            </a:r>
            <a:endParaRPr lang="en-US" sz="1400" dirty="0"/>
          </a:p>
          <a:p>
            <a:pPr marL="685800" lvl="1" indent="-342900" algn="l">
              <a:lnSpc>
                <a:spcPts val="2050"/>
              </a:lnSpc>
              <a:buSzPct val="100000"/>
              <a:buChar char="◦"/>
            </a:pP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Keine „</a:t>
            </a:r>
            <a:r>
              <a:rPr lang="en-US" sz="14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Aufgaben</a:t>
            </a: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” </a:t>
            </a:r>
            <a:r>
              <a:rPr lang="en-US" sz="14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geben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7544157" y="1604486"/>
            <a:ext cx="6300073" cy="261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i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Anm. Mein erster Klient</a:t>
            </a:r>
            <a:endParaRPr lang="en-US" sz="14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53772"/>
            <a:ext cx="7855029" cy="6734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Beziehungsdefinition – Kläger:in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793790" y="1818442"/>
            <a:ext cx="6258520" cy="56857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Beschwert sich über andere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Lösung: andere sollen sich ändern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Reden = Handeln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Haltung</a:t>
            </a:r>
            <a:endParaRPr lang="en-US" sz="1650" dirty="0"/>
          </a:p>
          <a:p>
            <a:pPr marL="685800" lvl="1" indent="-342900" algn="l">
              <a:lnSpc>
                <a:spcPts val="2600"/>
              </a:lnSpc>
              <a:buSzPct val="100000"/>
              <a:buChar char="◦"/>
            </a:pP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wertschätzende und ermutigende Aufmerksamkeit,</a:t>
            </a:r>
            <a:endParaRPr lang="en-US" sz="1650" dirty="0"/>
          </a:p>
          <a:p>
            <a:pPr marL="685800" lvl="1" indent="-342900" algn="l">
              <a:lnSpc>
                <a:spcPts val="2600"/>
              </a:lnSpc>
              <a:buSzPct val="100000"/>
              <a:buChar char="◦"/>
            </a:pP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ressourcenorientierte Bewältigungsfragen (</a:t>
            </a:r>
            <a:r>
              <a:rPr lang="en-US" sz="1650" i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"Wie schaffen Sie es, unter diesen schwierigen Bedingungen Ihren Alltag zu meistern?"</a:t>
            </a: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 </a:t>
            </a:r>
            <a:r>
              <a:rPr lang="en-US" sz="1650" i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"Welche Ressourcen stehen Ihnen bei der Bewältigung solcher Herausforderungen zur Verfügung?"</a:t>
            </a: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 </a:t>
            </a:r>
            <a:r>
              <a:rPr lang="en-US" sz="1650" i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"Wie haben Sie in der Vergangenheit so schwierige Situationen bewältigt?"</a:t>
            </a: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 etc.)</a:t>
            </a:r>
            <a:endParaRPr lang="en-US" sz="1650" dirty="0"/>
          </a:p>
          <a:p>
            <a:pPr marL="685800" lvl="1" indent="-342900" algn="l">
              <a:lnSpc>
                <a:spcPts val="2600"/>
              </a:lnSpc>
              <a:buSzPct val="100000"/>
              <a:buChar char="◦"/>
            </a:pP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wenig hilfreich lösungsorientierte Fragen (zu früh!)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Unterschied, der einen Unterschied macht:</a:t>
            </a:r>
            <a:endParaRPr lang="en-US" sz="1650" dirty="0"/>
          </a:p>
          <a:p>
            <a:pPr marL="685800" lvl="1" indent="-342900" algn="l">
              <a:lnSpc>
                <a:spcPts val="2600"/>
              </a:lnSpc>
              <a:buSzPct val="100000"/>
              <a:buChar char="◦"/>
            </a:pP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Erarbeiten von Unterschieden in der Problemsituation</a:t>
            </a:r>
            <a:endParaRPr lang="en-US" sz="1650" dirty="0"/>
          </a:p>
          <a:p>
            <a:pPr marL="685800" lvl="1" indent="-342900" algn="l">
              <a:lnSpc>
                <a:spcPts val="2600"/>
              </a:lnSpc>
              <a:buSzPct val="100000"/>
              <a:buChar char="◦"/>
            </a:pP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"Beobachtungsideen"</a:t>
            </a:r>
            <a:endParaRPr lang="en-US" sz="1650" dirty="0"/>
          </a:p>
        </p:txBody>
      </p:sp>
      <p:sp>
        <p:nvSpPr>
          <p:cNvPr id="4" name="Text 2"/>
          <p:cNvSpPr/>
          <p:nvPr/>
        </p:nvSpPr>
        <p:spPr>
          <a:xfrm>
            <a:off x="7585710" y="1818442"/>
            <a:ext cx="6258520" cy="336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Anm. Klient mit 13 Kindern</a:t>
            </a:r>
            <a:endParaRPr lang="en-US" sz="16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5710" y="2384822"/>
            <a:ext cx="2599253" cy="2292787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31833"/>
            <a:ext cx="814637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Systemisches Methodenrepertoire – Exkurs Lösungsorientierung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793790" y="1776889"/>
            <a:ext cx="801195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Beziehungsdefinition – Kund:in</a:t>
            </a:r>
            <a:endParaRPr lang="en-US" sz="4450" dirty="0"/>
          </a:p>
        </p:txBody>
      </p:sp>
      <p:sp>
        <p:nvSpPr>
          <p:cNvPr id="4" name="Text 2"/>
          <p:cNvSpPr/>
          <p:nvPr/>
        </p:nvSpPr>
        <p:spPr>
          <a:xfrm>
            <a:off x="793790" y="3029902"/>
            <a:ext cx="6244709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Ist sich des Problems/ der Lösung bewusst, weiß aber nicht, wie die Situation verändern werden soll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Kann Versuche beschreiben, die Situation zu verändern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Unterschied, der einen Unterschied macht: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Fokus auf funktionale Bereiche und darauf, was andauern soll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„Handlungsideen"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9521" y="3080980"/>
            <a:ext cx="2736056" cy="241339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599521" y="574952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Kunde-Beziehung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599521" y="633067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i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Anm. normal meine Klientinnen</a:t>
            </a:r>
            <a:endParaRPr lang="en-US" sz="175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9E1066B7-5501-2B07-4018-19AAE3B344B1}"/>
              </a:ext>
            </a:extLst>
          </p:cNvPr>
          <p:cNvSpPr txBox="1"/>
          <p:nvPr/>
        </p:nvSpPr>
        <p:spPr>
          <a:xfrm>
            <a:off x="3521148" y="1792224"/>
            <a:ext cx="8649997" cy="59400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/>
              <a:t>ÜBUNG – KLÄGER</a:t>
            </a:r>
          </a:p>
          <a:p>
            <a:endParaRPr lang="de-DE" dirty="0"/>
          </a:p>
          <a:p>
            <a:r>
              <a:rPr lang="de-DE" dirty="0"/>
              <a:t>Zeit: 15 Minuten</a:t>
            </a:r>
          </a:p>
          <a:p>
            <a:r>
              <a:rPr lang="de-DE" dirty="0"/>
              <a:t>Setting: Kleingruppen – ca. 5 Personen</a:t>
            </a:r>
          </a:p>
          <a:p>
            <a:endParaRPr lang="de-DE" dirty="0"/>
          </a:p>
          <a:p>
            <a:r>
              <a:rPr lang="de-DE" dirty="0"/>
              <a:t>Ablauf: Suchen Sie aus diesen Aussagen zwei Statements aus:</a:t>
            </a:r>
          </a:p>
          <a:p>
            <a:endParaRPr lang="de-DE" dirty="0"/>
          </a:p>
          <a:p>
            <a:r>
              <a:rPr lang="de-DE" dirty="0"/>
              <a:t>„Mein Partner muss sich ändern...“</a:t>
            </a:r>
          </a:p>
          <a:p>
            <a:r>
              <a:rPr lang="de-DE" dirty="0"/>
              <a:t>„Ich bin nur da, weil....“</a:t>
            </a:r>
          </a:p>
          <a:p>
            <a:r>
              <a:rPr lang="de-DE" dirty="0"/>
              <a:t>“Ich weiß gar nicht mehr was ich will....“</a:t>
            </a:r>
          </a:p>
          <a:p>
            <a:r>
              <a:rPr lang="de-DE" dirty="0"/>
              <a:t>“Ich bereue das so sehr, dass ich damals....“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Versuchen Sie nun Fragen zu erarbeiten, die für </a:t>
            </a:r>
            <a:r>
              <a:rPr lang="de-DE" dirty="0" err="1"/>
              <a:t>diese:n</a:t>
            </a:r>
            <a:r>
              <a:rPr lang="de-DE" dirty="0"/>
              <a:t> </a:t>
            </a:r>
            <a:r>
              <a:rPr lang="de-DE" dirty="0" err="1"/>
              <a:t>Klient:In</a:t>
            </a:r>
            <a:r>
              <a:rPr lang="de-DE" dirty="0"/>
              <a:t> passend sein könnten um </a:t>
            </a:r>
          </a:p>
          <a:p>
            <a:r>
              <a:rPr lang="de-DE" dirty="0"/>
              <a:t>Möglichkeiten und Räume zu schaffen...</a:t>
            </a:r>
          </a:p>
          <a:p>
            <a:endParaRPr lang="de-DE" dirty="0"/>
          </a:p>
          <a:p>
            <a:r>
              <a:rPr lang="de-DE" dirty="0"/>
              <a:t>Versuchen Sie Fragen zu erarbeiten, die nicht passend wären...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 err="1"/>
              <a:t>Debref</a:t>
            </a:r>
            <a:r>
              <a:rPr lang="de-DE" dirty="0"/>
              <a:t>: Welche Fragen wären zu früh? (z. B. Wunderfrage...)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154588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67ED1321-A516-E0B6-1950-A381C0EF3B5D}"/>
              </a:ext>
            </a:extLst>
          </p:cNvPr>
          <p:cNvSpPr txBox="1"/>
          <p:nvPr/>
        </p:nvSpPr>
        <p:spPr>
          <a:xfrm>
            <a:off x="640080" y="1389888"/>
            <a:ext cx="14226908" cy="61247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b="1" dirty="0"/>
              <a:t>1) Anschluss &amp; Würdigung (ohne Problemtrance zu verstärken)</a:t>
            </a:r>
            <a:endParaRPr lang="de-AT" sz="2800" dirty="0"/>
          </a:p>
          <a:p>
            <a:pPr lvl="0"/>
            <a:r>
              <a:rPr lang="de-AT" sz="2800" dirty="0"/>
              <a:t>„Was ist im Moment am schwersten daran – ganz konkret im Alltag?“</a:t>
            </a:r>
          </a:p>
          <a:p>
            <a:pPr lvl="0"/>
            <a:r>
              <a:rPr lang="de-AT" sz="2800" dirty="0"/>
              <a:t>„Woran merken Sie, dass es </a:t>
            </a:r>
            <a:r>
              <a:rPr lang="de-AT" sz="2800" i="1" dirty="0"/>
              <a:t>jetzt</a:t>
            </a:r>
            <a:r>
              <a:rPr lang="de-AT" sz="2800" dirty="0"/>
              <a:t> besonders viel Kraft kostet?“</a:t>
            </a:r>
          </a:p>
          <a:p>
            <a:pPr lvl="0"/>
            <a:r>
              <a:rPr lang="de-AT" sz="2800" dirty="0"/>
              <a:t>„Was haben Sie bisher versucht, um damit klarzukommen?“</a:t>
            </a:r>
          </a:p>
          <a:p>
            <a:pPr lvl="0"/>
            <a:r>
              <a:rPr lang="de-AT" sz="2800" dirty="0"/>
              <a:t>„Was davon hat wenigstens </a:t>
            </a:r>
            <a:r>
              <a:rPr lang="de-AT" sz="2800" i="1" dirty="0"/>
              <a:t>ein kleines Stück</a:t>
            </a:r>
            <a:r>
              <a:rPr lang="de-AT" sz="2800" dirty="0"/>
              <a:t> geholfen – auch wenn es nicht gereicht hat?“</a:t>
            </a:r>
          </a:p>
          <a:p>
            <a:pPr lvl="0"/>
            <a:r>
              <a:rPr lang="de-AT" sz="2800" dirty="0"/>
              <a:t>„Wer leidet noch mit – und wer entlastet Sie (auch minimal)?“</a:t>
            </a:r>
          </a:p>
          <a:p>
            <a:pPr lvl="0"/>
            <a:r>
              <a:rPr lang="de-AT" sz="2800" dirty="0"/>
              <a:t>„Was wäre Ihnen heute in diesem Gespräch am hilfreichsten?“</a:t>
            </a:r>
          </a:p>
          <a:p>
            <a:r>
              <a:rPr lang="de-AT" sz="2800" b="1" dirty="0"/>
              <a:t>2) Auftragsklärung (vom Klagen zum Arbeitsauftrag)</a:t>
            </a:r>
            <a:endParaRPr lang="de-AT" sz="2800" dirty="0"/>
          </a:p>
          <a:p>
            <a:pPr lvl="0"/>
            <a:r>
              <a:rPr lang="de-AT" sz="2800" dirty="0"/>
              <a:t>„Woran würden Sie am Ende der Stunde merken: </a:t>
            </a:r>
            <a:r>
              <a:rPr lang="de-AT" sz="2800" i="1" dirty="0"/>
              <a:t>Das hat sich gelohnt</a:t>
            </a:r>
            <a:r>
              <a:rPr lang="de-AT" sz="2800" dirty="0"/>
              <a:t>?“</a:t>
            </a:r>
          </a:p>
          <a:p>
            <a:pPr lvl="0"/>
            <a:r>
              <a:rPr lang="de-AT" sz="2800" dirty="0"/>
              <a:t>„Angenommen, unsere Zusammenarbeit wäre nützlich: Was wäre dann in 2–3 Wochen anders?“</a:t>
            </a:r>
          </a:p>
          <a:p>
            <a:pPr lvl="0"/>
            <a:r>
              <a:rPr lang="de-AT" sz="2800" dirty="0"/>
              <a:t>„Was genau soll die Therapie für Sie möglich machen (statt nur: was soll weg)?“</a:t>
            </a:r>
          </a:p>
          <a:p>
            <a:pPr lvl="0"/>
            <a:r>
              <a:rPr lang="de-AT" sz="2800" dirty="0"/>
              <a:t>„Wenn das Problem morgen 10% kleiner wäre: Woran würden Sie es als Erstes merken?“</a:t>
            </a:r>
          </a:p>
          <a:p>
            <a:pPr lvl="0"/>
            <a:r>
              <a:rPr lang="de-AT" sz="2800" dirty="0"/>
              <a:t>„Was wäre ein realistisches Zwischenziel für die nächste Woche?“</a:t>
            </a:r>
          </a:p>
          <a:p>
            <a:pPr lvl="0"/>
            <a:r>
              <a:rPr lang="de-AT" sz="2800" dirty="0"/>
              <a:t>„Wofür lohnt es sich, daran zu arbeiten – was steht für Sie auf dem Spiel?“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1A4C175C-CFE7-9A84-2ED6-F963B2EAA6C1}"/>
              </a:ext>
            </a:extLst>
          </p:cNvPr>
          <p:cNvSpPr txBox="1"/>
          <p:nvPr/>
        </p:nvSpPr>
        <p:spPr>
          <a:xfrm>
            <a:off x="2194560" y="714958"/>
            <a:ext cx="2802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IDEEN ZUR ÜBUNG KLÄGER</a:t>
            </a:r>
          </a:p>
        </p:txBody>
      </p:sp>
    </p:spTree>
    <p:extLst>
      <p:ext uri="{BB962C8B-B14F-4D97-AF65-F5344CB8AC3E}">
        <p14:creationId xmlns:p14="http://schemas.microsoft.com/office/powerpoint/2010/main" val="193027005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22FE794A-A8E8-607E-FD6F-E261008C0592}"/>
              </a:ext>
            </a:extLst>
          </p:cNvPr>
          <p:cNvSpPr txBox="1"/>
          <p:nvPr/>
        </p:nvSpPr>
        <p:spPr>
          <a:xfrm>
            <a:off x="728300" y="314432"/>
            <a:ext cx="13173799" cy="81253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b="1" dirty="0"/>
              <a:t>Schuldzuweisung)</a:t>
            </a:r>
            <a:endParaRPr lang="de-AT" sz="2800" dirty="0"/>
          </a:p>
          <a:p>
            <a:pPr lvl="0"/>
            <a:r>
              <a:rPr lang="de-AT" sz="2800" dirty="0"/>
              <a:t>„Was liegt </a:t>
            </a:r>
            <a:r>
              <a:rPr lang="de-AT" sz="2800" i="1" dirty="0"/>
              <a:t>trotz allem</a:t>
            </a:r>
            <a:r>
              <a:rPr lang="de-AT" sz="2800" dirty="0"/>
              <a:t> in Ihrem Einflussbereich?“</a:t>
            </a:r>
          </a:p>
          <a:p>
            <a:pPr lvl="0"/>
            <a:r>
              <a:rPr lang="de-AT" sz="2800" dirty="0"/>
              <a:t>„Was wäre ein Schritt, der klein genug ist, dass Sie ihn wirklich gehen könnten?“</a:t>
            </a:r>
          </a:p>
          <a:p>
            <a:pPr lvl="0"/>
            <a:r>
              <a:rPr lang="de-AT" sz="2800" dirty="0"/>
              <a:t>„Woran würden andere merken, dass Sie diesen Schritt gemacht haben?“</a:t>
            </a:r>
          </a:p>
          <a:p>
            <a:pPr lvl="0"/>
            <a:r>
              <a:rPr lang="de-AT" sz="2800" dirty="0"/>
              <a:t>„Was müssten Sie </a:t>
            </a:r>
            <a:r>
              <a:rPr lang="de-AT" sz="2800" i="1" dirty="0"/>
              <a:t>nicht</a:t>
            </a:r>
            <a:r>
              <a:rPr lang="de-AT" sz="2800" dirty="0"/>
              <a:t> mehr tun, damit es nicht noch schlimmer wird?“</a:t>
            </a:r>
          </a:p>
          <a:p>
            <a:pPr lvl="0"/>
            <a:r>
              <a:rPr lang="de-AT" sz="2800" dirty="0"/>
              <a:t>„Wenn Sie 1% mehr Selbstwirksamkeit hätten – wie sähe das aus?“</a:t>
            </a:r>
          </a:p>
          <a:p>
            <a:pPr lvl="0"/>
            <a:r>
              <a:rPr lang="de-AT" sz="2800" dirty="0"/>
              <a:t>„Was würden Sie gern ausprobieren, auch wenn Sie noch nicht sicher sind, ob es klappt?“</a:t>
            </a:r>
          </a:p>
          <a:p>
            <a:r>
              <a:rPr lang="de-AT" sz="2800" b="1" dirty="0"/>
              <a:t>4) Zirkuläre Fragen (Muster &amp; Rückkopplungen sichtbar machen)</a:t>
            </a:r>
            <a:endParaRPr lang="de-AT" sz="2800" dirty="0"/>
          </a:p>
          <a:p>
            <a:r>
              <a:rPr lang="de-AT" sz="2800" dirty="0"/>
              <a:t>(Zirkuläre Fragen laden zum Perspektivwechsel ein und beziehen relevante Dritte </a:t>
            </a:r>
            <a:br>
              <a:rPr lang="de-AT" sz="2800" dirty="0"/>
            </a:br>
            <a:r>
              <a:rPr lang="de-AT" sz="2800" dirty="0"/>
              <a:t>gedanklich mit ein.) </a:t>
            </a:r>
          </a:p>
          <a:p>
            <a:pPr lvl="0"/>
            <a:r>
              <a:rPr lang="de-AT" sz="2800" dirty="0"/>
              <a:t>„Wenn ich Ihre Partnerin/Ihren Kollegen fragen würde: Was würde sie/er sagen, </a:t>
            </a:r>
            <a:br>
              <a:rPr lang="de-AT" sz="2800" dirty="0"/>
            </a:br>
            <a:r>
              <a:rPr lang="de-AT" sz="2800" dirty="0"/>
              <a:t>was das Problem </a:t>
            </a:r>
            <a:r>
              <a:rPr lang="de-AT" sz="2800" i="1" dirty="0"/>
              <a:t>am Laufen hält</a:t>
            </a:r>
            <a:r>
              <a:rPr lang="de-AT" sz="2800" dirty="0"/>
              <a:t>?“</a:t>
            </a:r>
          </a:p>
          <a:p>
            <a:pPr lvl="0"/>
            <a:r>
              <a:rPr lang="de-AT" sz="2800" dirty="0"/>
              <a:t>„Wer merkt es als Erstes, wenn die Stimmung kippt – und wer als Letztes?“</a:t>
            </a:r>
          </a:p>
          <a:p>
            <a:pPr lvl="0"/>
            <a:r>
              <a:rPr lang="de-AT" sz="2800" dirty="0"/>
              <a:t>„Was tun Sie typischerweise, </a:t>
            </a:r>
            <a:r>
              <a:rPr lang="de-AT" sz="2800" i="1" dirty="0"/>
              <a:t>kurz bevor</a:t>
            </a:r>
            <a:r>
              <a:rPr lang="de-AT" sz="2800" dirty="0"/>
              <a:t> es eskaliert – und was macht die andere </a:t>
            </a:r>
            <a:br>
              <a:rPr lang="de-AT" sz="2800" dirty="0"/>
            </a:br>
            <a:r>
              <a:rPr lang="de-AT" sz="2800" dirty="0"/>
              <a:t>Person dann?“</a:t>
            </a:r>
          </a:p>
          <a:p>
            <a:pPr lvl="0"/>
            <a:r>
              <a:rPr lang="de-AT" sz="2800" dirty="0"/>
              <a:t>„Wenn Sie sich zurückziehen: Wie interpretiert das die andere Seite?“</a:t>
            </a:r>
          </a:p>
          <a:p>
            <a:pPr lvl="0"/>
            <a:r>
              <a:rPr lang="de-AT" sz="2800" dirty="0"/>
              <a:t>„Was würde Person X sagen, was sie/er von Ihnen bräuchte, damit es leichter wird?“</a:t>
            </a:r>
          </a:p>
          <a:p>
            <a:pPr lvl="0"/>
            <a:r>
              <a:rPr lang="de-AT" sz="2800" dirty="0"/>
              <a:t>„Welche Reaktion von Ihnen würde die andere Person am meisten überraschen?“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983551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B22934E8-8928-F7C8-3733-B9B0353FC1CF}"/>
              </a:ext>
            </a:extLst>
          </p:cNvPr>
          <p:cNvSpPr txBox="1"/>
          <p:nvPr/>
        </p:nvSpPr>
        <p:spPr>
          <a:xfrm>
            <a:off x="585216" y="698480"/>
            <a:ext cx="14175932" cy="68326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b="1" dirty="0"/>
              <a:t>5) Ausnahme-, Ressourcen- und Best-Practice-Fragen</a:t>
            </a:r>
            <a:endParaRPr lang="de-AT" sz="2800" dirty="0"/>
          </a:p>
          <a:p>
            <a:r>
              <a:rPr lang="de-AT" sz="2800" dirty="0"/>
              <a:t>(Ausnahmen und Ressourcen sind klassische lösungsorientierte Hebel.)</a:t>
            </a:r>
          </a:p>
          <a:p>
            <a:pPr lvl="0"/>
            <a:r>
              <a:rPr lang="de-AT" sz="2800" dirty="0"/>
              <a:t>„Wann ist das Problem </a:t>
            </a:r>
            <a:r>
              <a:rPr lang="de-AT" sz="2800" i="1" dirty="0"/>
              <a:t>weniger</a:t>
            </a:r>
            <a:r>
              <a:rPr lang="de-AT" sz="2800" dirty="0"/>
              <a:t> da – selbst wenn nur kurz?“</a:t>
            </a:r>
          </a:p>
          <a:p>
            <a:pPr lvl="0"/>
            <a:r>
              <a:rPr lang="de-AT" sz="2800" dirty="0"/>
              <a:t>„Was ist dann anders (Ort, Zeit, Menschen, Verhalten, Gedanken)?“</a:t>
            </a:r>
          </a:p>
          <a:p>
            <a:pPr lvl="0"/>
            <a:r>
              <a:rPr lang="de-AT" sz="2800" dirty="0"/>
              <a:t>„Was machen </a:t>
            </a:r>
            <a:r>
              <a:rPr lang="de-AT" sz="2800" i="1" dirty="0"/>
              <a:t>Sie</a:t>
            </a:r>
            <a:r>
              <a:rPr lang="de-AT" sz="2800" dirty="0"/>
              <a:t> in diesen Momenten anders – bewusst oder unbewusst?“</a:t>
            </a:r>
          </a:p>
          <a:p>
            <a:pPr lvl="0"/>
            <a:r>
              <a:rPr lang="de-AT" sz="2800" dirty="0"/>
              <a:t>„Wer oder was unterstützt diese Ausnahmen?“</a:t>
            </a:r>
          </a:p>
          <a:p>
            <a:pPr lvl="0"/>
            <a:r>
              <a:rPr lang="de-AT" sz="2800" dirty="0"/>
              <a:t>„Was sagt Ihnen das über Fähigkeiten, die Sie bereits haben?“</a:t>
            </a:r>
          </a:p>
          <a:p>
            <a:pPr lvl="0"/>
            <a:r>
              <a:rPr lang="de-AT" sz="2800" dirty="0"/>
              <a:t>„Wie könnten Sie diese Ausnahme-Situation 1× mehr pro Woche wahrscheinlicher machen?“</a:t>
            </a:r>
          </a:p>
          <a:p>
            <a:r>
              <a:rPr lang="de-AT" sz="2800" b="1" dirty="0"/>
              <a:t>6) Skalierungsfragen (Motivation, Hoffnung, Bereitschaft)</a:t>
            </a:r>
            <a:endParaRPr lang="de-AT" sz="2800" dirty="0"/>
          </a:p>
          <a:p>
            <a:pPr lvl="0"/>
            <a:r>
              <a:rPr lang="de-AT" sz="2800" dirty="0"/>
              <a:t>„Auf einer Skala von 0–10: Wie belastend ist es gerade?“</a:t>
            </a:r>
          </a:p>
          <a:p>
            <a:pPr lvl="0"/>
            <a:r>
              <a:rPr lang="de-AT" sz="2800" dirty="0"/>
              <a:t>„Und auf 0–10: Wie zuversichtlich sind Sie, dass Veränderung möglich ist?“</a:t>
            </a:r>
          </a:p>
          <a:p>
            <a:pPr lvl="0"/>
            <a:r>
              <a:rPr lang="de-AT" sz="2800" dirty="0"/>
              <a:t>„Was macht es zu einer </a:t>
            </a:r>
            <a:r>
              <a:rPr lang="de-AT" sz="2800" b="1" dirty="0"/>
              <a:t>3</a:t>
            </a:r>
            <a:r>
              <a:rPr lang="de-AT" sz="2800" dirty="0"/>
              <a:t> und nicht zu </a:t>
            </a:r>
            <a:r>
              <a:rPr lang="de-AT" sz="2800" b="1" dirty="0"/>
              <a:t>0</a:t>
            </a:r>
            <a:r>
              <a:rPr lang="de-AT" sz="2800" dirty="0"/>
              <a:t> (Ressourcen!)?“</a:t>
            </a:r>
          </a:p>
          <a:p>
            <a:pPr lvl="0"/>
            <a:r>
              <a:rPr lang="de-AT" sz="2800" dirty="0"/>
              <a:t>„Was wäre ein Zeichen für +1 Punkt in der nächsten Woche?“</a:t>
            </a:r>
          </a:p>
          <a:p>
            <a:pPr lvl="0"/>
            <a:r>
              <a:rPr lang="de-AT" sz="2800" dirty="0"/>
              <a:t>„Wer würde diesen +1 Punkt als Erstes bemerken?“</a:t>
            </a:r>
          </a:p>
          <a:p>
            <a:pPr lvl="0"/>
            <a:r>
              <a:rPr lang="de-AT" sz="2800" dirty="0"/>
              <a:t>„Was bräuchten Sie (von sich / von anderen / vom Setting), um einen Punkt höher zu kommen?“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2283549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5A2A7CAB-C5CF-5F76-B4EF-4A17C9A7E436}"/>
              </a:ext>
            </a:extLst>
          </p:cNvPr>
          <p:cNvSpPr txBox="1"/>
          <p:nvPr/>
        </p:nvSpPr>
        <p:spPr>
          <a:xfrm>
            <a:off x="768096" y="315522"/>
            <a:ext cx="12527280" cy="7069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e-AT" sz="28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7) Hypothetische Fragen &amp; Wunderfrage (Zielbild statt Schuldfrage)</a:t>
            </a:r>
            <a:endParaRPr lang="de-A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AT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„Angenommen, über Nacht passiert ein Wunder: Woran merken Sie es morgen früh als Erstes?“</a:t>
            </a:r>
            <a:endParaRPr lang="de-AT" sz="2400" kern="100" dirty="0">
              <a:solidFill>
                <a:srgbClr val="0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AT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„Was würden Sie dann </a:t>
            </a:r>
            <a:r>
              <a:rPr lang="de-AT" sz="24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anders</a:t>
            </a:r>
            <a:r>
              <a:rPr lang="de-AT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machen – ganz konkret in den ersten 30 Minuten des Tages?“</a:t>
            </a:r>
            <a:endParaRPr lang="de-AT" sz="2400" kern="100" dirty="0">
              <a:solidFill>
                <a:srgbClr val="0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AT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„Wer wäre am meisten überrascht – und warum?“</a:t>
            </a:r>
            <a:endParaRPr lang="de-AT" sz="2400" kern="100" dirty="0">
              <a:solidFill>
                <a:srgbClr val="0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AT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„Für wen hätte diese Veränderung vielleicht auch Nachteile?“</a:t>
            </a:r>
            <a:endParaRPr lang="de-AT" sz="2400" kern="100" dirty="0">
              <a:solidFill>
                <a:srgbClr val="0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AT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„Was müsste passieren, damit sich dieser ‚Wunder-Tag‘ zu 5% realisieren lässt?“</a:t>
            </a:r>
            <a:endParaRPr lang="de-AT" sz="2400" kern="100" dirty="0">
              <a:solidFill>
                <a:srgbClr val="0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AT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„Welche Mini-Version des Wunders wäre diese Woche schon möglich?“</a:t>
            </a:r>
            <a:endParaRPr lang="de-AT" sz="2400" kern="100" dirty="0">
              <a:solidFill>
                <a:srgbClr val="0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e-AT" sz="28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8) „Kläger → Kunde“ (sanfte Verschiebung in Richtung Eigenauftrag)</a:t>
            </a:r>
            <a:endParaRPr lang="de-A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e-AT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„Wenn wir so arbeiten, dass </a:t>
            </a:r>
            <a:r>
              <a:rPr lang="de-AT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Sie</a:t>
            </a:r>
            <a:r>
              <a:rPr lang="de-AT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etwas in der Hand haben: Was wäre ein passender Arbeitsauftrag?“</a:t>
            </a:r>
            <a:endParaRPr lang="de-AT" sz="2000" kern="100" dirty="0">
              <a:solidFill>
                <a:srgbClr val="0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AT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„Was wären Hinweise darauf, dass Sie nicht nur Entlastung, sondern echte Veränderung erleben?“</a:t>
            </a:r>
            <a:endParaRPr lang="de-AT" sz="2000" kern="100" dirty="0">
              <a:solidFill>
                <a:srgbClr val="0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AT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„Woran würden Sie merken: </a:t>
            </a:r>
            <a:r>
              <a:rPr lang="de-AT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Ich bin Teil der Lösung geworden</a:t>
            </a:r>
            <a:r>
              <a:rPr lang="de-AT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?“</a:t>
            </a:r>
            <a:endParaRPr lang="de-AT" sz="2000" kern="100" dirty="0">
              <a:solidFill>
                <a:srgbClr val="0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AT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„Welche 2 Optionen hätten Sie, wenn Sie heute 5% mutiger wären?“</a:t>
            </a:r>
            <a:endParaRPr lang="de-AT" sz="2000" kern="100" dirty="0">
              <a:solidFill>
                <a:srgbClr val="0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AT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„Was wäre ein Experiment (kein endgültiger Entschluss), das Sie testen würden?“</a:t>
            </a:r>
            <a:endParaRPr lang="de-AT" sz="2000" kern="100" dirty="0">
              <a:solidFill>
                <a:srgbClr val="0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AT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„Worauf möchten Sie, dass ich als Therapeut*in besonders achte (Tempo, Sicherheit, Grenzen)?“</a:t>
            </a:r>
            <a:endParaRPr lang="de-AT" sz="2000" kern="100" dirty="0">
              <a:solidFill>
                <a:srgbClr val="0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83761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217B56BD-8CF6-3848-A8AD-93E58746442A}"/>
              </a:ext>
            </a:extLst>
          </p:cNvPr>
          <p:cNvSpPr txBox="1"/>
          <p:nvPr/>
        </p:nvSpPr>
        <p:spPr>
          <a:xfrm>
            <a:off x="801858" y="1160145"/>
            <a:ext cx="12514003" cy="6647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b="1" dirty="0"/>
              <a:t>Besucher</a:t>
            </a:r>
            <a:endParaRPr lang="de-AT" sz="2400" dirty="0"/>
          </a:p>
          <a:p>
            <a:r>
              <a:rPr lang="de-AT" sz="2400" b="1" dirty="0"/>
              <a:t>Typischer Satz:</a:t>
            </a:r>
            <a:br>
              <a:rPr lang="de-AT" sz="2400" dirty="0"/>
            </a:br>
            <a:r>
              <a:rPr lang="de-AT" sz="2400" dirty="0"/>
              <a:t>„Ich bin nur hier, weil meine Frau wollte, dass ich komme.“</a:t>
            </a:r>
          </a:p>
          <a:p>
            <a:r>
              <a:rPr lang="de-AT" sz="2400" b="1" dirty="0"/>
              <a:t>Passende Antwort:</a:t>
            </a:r>
            <a:br>
              <a:rPr lang="de-AT" sz="2400" dirty="0"/>
            </a:br>
            <a:r>
              <a:rPr lang="de-AT" sz="2400" dirty="0"/>
              <a:t>„Was müsste heute passieren, damit dieses Gespräch für Sie wenigstens nicht völlig umsonst war?“</a:t>
            </a:r>
          </a:p>
          <a:p>
            <a:endParaRPr lang="de-AT" sz="2400" b="1" dirty="0"/>
          </a:p>
          <a:p>
            <a:r>
              <a:rPr lang="de-AT" sz="2400" b="1" dirty="0"/>
              <a:t>Kläger</a:t>
            </a:r>
            <a:endParaRPr lang="de-AT" sz="2400" dirty="0"/>
          </a:p>
          <a:p>
            <a:r>
              <a:rPr lang="de-AT" sz="2400" b="1" dirty="0"/>
              <a:t>Typischer Satz:</a:t>
            </a:r>
            <a:br>
              <a:rPr lang="de-AT" sz="2400" dirty="0"/>
            </a:br>
            <a:r>
              <a:rPr lang="de-AT" sz="2400" dirty="0"/>
              <a:t>„Mein Chef ist das Problem. Wenn der sich ändern würde, wäre alles gut.“</a:t>
            </a:r>
          </a:p>
          <a:p>
            <a:r>
              <a:rPr lang="de-AT" sz="2400" b="1" dirty="0"/>
              <a:t>Passende Antwort:</a:t>
            </a:r>
            <a:br>
              <a:rPr lang="de-AT" sz="2400" dirty="0"/>
            </a:br>
            <a:r>
              <a:rPr lang="de-AT" sz="2400" dirty="0"/>
              <a:t>„Was ist unter diesen schwierigen Bedingungen etwas, das Sie trotzdem beeinflussen können?“</a:t>
            </a:r>
          </a:p>
          <a:p>
            <a:endParaRPr lang="de-AT" sz="2400" b="1" dirty="0"/>
          </a:p>
          <a:p>
            <a:r>
              <a:rPr lang="de-AT" sz="2400" b="1" dirty="0"/>
              <a:t>Kunde</a:t>
            </a:r>
            <a:endParaRPr lang="de-AT" sz="2400" dirty="0"/>
          </a:p>
          <a:p>
            <a:r>
              <a:rPr lang="de-AT" sz="2400" b="1" dirty="0"/>
              <a:t>Typischer Satz:</a:t>
            </a:r>
            <a:br>
              <a:rPr lang="de-AT" sz="2400" dirty="0"/>
            </a:br>
            <a:r>
              <a:rPr lang="de-AT" sz="2400" dirty="0"/>
              <a:t>„Ich merke, ich will anders mit Konflikten umgehen, weiß aber nicht wie.“</a:t>
            </a:r>
          </a:p>
          <a:p>
            <a:r>
              <a:rPr lang="de-AT" sz="2400" b="1" dirty="0"/>
              <a:t>Passende Antwort:</a:t>
            </a:r>
            <a:br>
              <a:rPr lang="de-AT" sz="2400" dirty="0"/>
            </a:br>
            <a:r>
              <a:rPr lang="de-AT" sz="2400" dirty="0"/>
              <a:t>„Woran würden Sie in den nächsten zwei Wochen als Erstes merken, dass sich etwas verändert?“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679181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  <p:txBody>
          <a:bodyPr/>
          <a:lstStyle/>
          <a:p>
            <a:endParaRPr lang="de-DE" dirty="0"/>
          </a:p>
        </p:txBody>
      </p:sp>
      <p:sp>
        <p:nvSpPr>
          <p:cNvPr id="4" name="Text 1"/>
          <p:cNvSpPr/>
          <p:nvPr/>
        </p:nvSpPr>
        <p:spPr>
          <a:xfrm>
            <a:off x="793790" y="2170033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 err="1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Allemeine</a:t>
            </a: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4450" dirty="0" err="1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Vorgehensweise</a:t>
            </a: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von </a:t>
            </a:r>
            <a:r>
              <a:rPr lang="en-US" sz="4450" dirty="0" err="1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systemischen</a:t>
            </a: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4450" dirty="0" err="1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TherapeutInnen</a:t>
            </a:r>
            <a:endParaRPr lang="en-US" sz="4450" dirty="0"/>
          </a:p>
        </p:txBody>
      </p:sp>
      <p:sp>
        <p:nvSpPr>
          <p:cNvPr id="5" name="Text 2"/>
          <p:cNvSpPr/>
          <p:nvPr/>
        </p:nvSpPr>
        <p:spPr>
          <a:xfrm>
            <a:off x="793790" y="3927753"/>
            <a:ext cx="13042821" cy="2131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Aufbau einer tragfähigen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therapeutischen Beziehung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genaue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Auftragsklärung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Orientierung an den Anliegen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der Klient:innen bzw. </a:t>
            </a:r>
            <a:r>
              <a:rPr lang="en-US" sz="175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Patient:innen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– SINN IMMER MIT DER FRAGE – WAS IST DER NÄCHSTE SCHRITT – WAS MACHT ALS NÄCHSTES SINN - (</a:t>
            </a:r>
            <a:r>
              <a:rPr lang="en-US" sz="175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anders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75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als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75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bei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75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Logotherapie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&amp; </a:t>
            </a:r>
            <a:r>
              <a:rPr lang="en-US" sz="175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Existenzanalyse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)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Ressourcenorientierung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fortwährende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Hypothesenbildung</a:t>
            </a:r>
            <a:endParaRPr lang="en-US" sz="175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51109"/>
            <a:ext cx="854202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Systemisches Methodenrepertoire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8093036" y="5913239"/>
            <a:ext cx="423886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Informationen sammeln – Hypothesen bilden</a:t>
            </a:r>
            <a:endParaRPr lang="en-US" sz="22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67845" y="3478649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25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1518642" y="4090152"/>
            <a:ext cx="4238982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Reflektierendes Team und reflektierende Position</a:t>
            </a:r>
            <a:endParaRPr lang="en-US" sz="22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743230" y="3478649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25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2500" dirty="0"/>
          </a:p>
        </p:txBody>
      </p:sp>
      <p:sp>
        <p:nvSpPr>
          <p:cNvPr id="9" name="Text 5"/>
          <p:cNvSpPr/>
          <p:nvPr/>
        </p:nvSpPr>
        <p:spPr>
          <a:xfrm>
            <a:off x="1746350" y="2847855"/>
            <a:ext cx="373737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Aufträge klären &amp; aushandeln</a:t>
            </a:r>
            <a:endParaRPr lang="en-US" sz="22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331041" y="4496633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25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</a:t>
            </a:r>
            <a:endParaRPr lang="en-US" sz="2500" dirty="0"/>
          </a:p>
        </p:txBody>
      </p:sp>
      <p:sp>
        <p:nvSpPr>
          <p:cNvPr id="12" name="Text 7"/>
          <p:cNvSpPr/>
          <p:nvPr/>
        </p:nvSpPr>
        <p:spPr>
          <a:xfrm>
            <a:off x="9146680" y="2493525"/>
            <a:ext cx="4238982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Kommentare </a:t>
            </a:r>
            <a:r>
              <a:rPr lang="en-US" sz="2200" dirty="0" err="1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im</a:t>
            </a: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200" dirty="0" err="1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Gespräch</a:t>
            </a: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</a:p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Hausaufgaben</a:t>
            </a:r>
            <a:endParaRPr lang="en-US" sz="22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743230" y="5514618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25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4</a:t>
            </a:r>
            <a:endParaRPr lang="en-US" sz="2500" dirty="0"/>
          </a:p>
        </p:txBody>
      </p:sp>
      <p:sp>
        <p:nvSpPr>
          <p:cNvPr id="15" name="Text 9"/>
          <p:cNvSpPr/>
          <p:nvPr/>
        </p:nvSpPr>
        <p:spPr>
          <a:xfrm>
            <a:off x="9820037" y="415423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 err="1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Systemisches</a:t>
            </a: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200" dirty="0" err="1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Fragen</a:t>
            </a:r>
            <a:b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</a:br>
            <a:r>
              <a:rPr lang="en-US" sz="2200" dirty="0" err="1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Speziell</a:t>
            </a: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: </a:t>
            </a:r>
            <a:r>
              <a:rPr lang="en-US" sz="2200" dirty="0" err="1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Wunderfrage</a:t>
            </a:r>
            <a:endParaRPr lang="en-US" sz="220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6567845" y="5514618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25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5</a:t>
            </a:r>
            <a:endParaRPr lang="en-US" sz="2500" dirty="0"/>
          </a:p>
        </p:txBody>
      </p:sp>
      <p:sp>
        <p:nvSpPr>
          <p:cNvPr id="18" name="Text 11"/>
          <p:cNvSpPr/>
          <p:nvPr/>
        </p:nvSpPr>
        <p:spPr>
          <a:xfrm>
            <a:off x="465001" y="5359598"/>
            <a:ext cx="5018721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Interventionen auf der </a:t>
            </a:r>
            <a:r>
              <a:rPr lang="en-US" sz="2200" dirty="0" err="1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Handlungsebene</a:t>
            </a:r>
            <a:b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</a:b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-</a:t>
            </a:r>
            <a:r>
              <a:rPr lang="en-US" sz="2200" dirty="0" err="1">
                <a:solidFill>
                  <a:srgbClr val="272525"/>
                </a:solidFill>
                <a:latin typeface="Gelasio" pitchFamily="34" charset="0"/>
                <a:cs typeface="Gelasio" pitchFamily="34" charset="-120"/>
              </a:rPr>
              <a:t>Visualisieren</a:t>
            </a:r>
            <a:br>
              <a:rPr lang="en-US" sz="2200" dirty="0">
                <a:solidFill>
                  <a:srgbClr val="272525"/>
                </a:solidFill>
                <a:latin typeface="Gelasio" pitchFamily="34" charset="0"/>
                <a:cs typeface="Gelasio" pitchFamily="34" charset="-120"/>
              </a:rPr>
            </a:br>
            <a:r>
              <a:rPr lang="en-US" sz="2200" dirty="0">
                <a:solidFill>
                  <a:srgbClr val="272525"/>
                </a:solidFill>
                <a:latin typeface="Gelasio" pitchFamily="34" charset="0"/>
                <a:cs typeface="Gelasio" pitchFamily="34" charset="-120"/>
              </a:rPr>
              <a:t>-</a:t>
            </a:r>
            <a:r>
              <a:rPr lang="en-US" sz="2200" dirty="0" err="1">
                <a:solidFill>
                  <a:srgbClr val="272525"/>
                </a:solidFill>
                <a:latin typeface="Gelasio" pitchFamily="34" charset="0"/>
                <a:cs typeface="Gelasio" pitchFamily="34" charset="-120"/>
              </a:rPr>
              <a:t>Externalisieren</a:t>
            </a:r>
            <a:br>
              <a:rPr lang="en-US" sz="2200" dirty="0">
                <a:solidFill>
                  <a:srgbClr val="272525"/>
                </a:solidFill>
                <a:latin typeface="Gelasio" pitchFamily="34" charset="0"/>
                <a:cs typeface="Gelasio" pitchFamily="34" charset="-120"/>
              </a:rPr>
            </a:br>
            <a:r>
              <a:rPr lang="en-US" sz="2200" dirty="0">
                <a:solidFill>
                  <a:srgbClr val="272525"/>
                </a:solidFill>
                <a:latin typeface="Gelasio" pitchFamily="34" charset="0"/>
                <a:cs typeface="Gelasio" pitchFamily="34" charset="-120"/>
              </a:rPr>
              <a:t> -</a:t>
            </a:r>
            <a:r>
              <a:rPr lang="en-US" sz="2200" dirty="0" err="1">
                <a:solidFill>
                  <a:srgbClr val="272525"/>
                </a:solidFill>
                <a:latin typeface="Gelasio" pitchFamily="34" charset="0"/>
                <a:cs typeface="Gelasio" pitchFamily="34" charset="-120"/>
              </a:rPr>
              <a:t>Refraiming</a:t>
            </a:r>
            <a:br>
              <a:rPr lang="en-US" sz="2200" dirty="0">
                <a:solidFill>
                  <a:srgbClr val="272525"/>
                </a:solidFill>
                <a:latin typeface="Gelasio" pitchFamily="34" charset="0"/>
                <a:cs typeface="Gelasio" pitchFamily="34" charset="-120"/>
              </a:rPr>
            </a:br>
            <a:r>
              <a:rPr lang="en-US" sz="2200" dirty="0">
                <a:solidFill>
                  <a:srgbClr val="272525"/>
                </a:solidFill>
                <a:latin typeface="Gelasio" pitchFamily="34" charset="0"/>
                <a:cs typeface="Gelasio" pitchFamily="34" charset="-120"/>
              </a:rPr>
              <a:t>-</a:t>
            </a:r>
            <a:r>
              <a:rPr lang="en-US" sz="2200" dirty="0" err="1">
                <a:solidFill>
                  <a:srgbClr val="272525"/>
                </a:solidFill>
                <a:latin typeface="Gelasio" pitchFamily="34" charset="0"/>
                <a:cs typeface="Gelasio" pitchFamily="34" charset="-120"/>
              </a:rPr>
              <a:t>Trancereise</a:t>
            </a:r>
            <a:endParaRPr lang="en-US" sz="2200" dirty="0">
              <a:solidFill>
                <a:srgbClr val="272525"/>
              </a:solidFill>
              <a:latin typeface="Gelasio" pitchFamily="34" charset="0"/>
              <a:cs typeface="Gelasio" pitchFamily="34" charset="-120"/>
            </a:endParaRPr>
          </a:p>
        </p:txBody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5980033" y="4496633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25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6</a:t>
            </a:r>
            <a:endParaRPr lang="en-US" sz="25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EC231-A5EB-37E8-ED62-7A1AB1E1F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F56039D-464B-7F1D-3CA6-5E716035CDF4}"/>
              </a:ext>
            </a:extLst>
          </p:cNvPr>
          <p:cNvSpPr/>
          <p:nvPr/>
        </p:nvSpPr>
        <p:spPr>
          <a:xfrm>
            <a:off x="793790" y="2246590"/>
            <a:ext cx="1133713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Contracting: Aufträge klären und aushandeln</a:t>
            </a:r>
            <a:endParaRPr lang="en-US" sz="44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EF9128B-F978-9B2E-D91E-3B9473236DA3}"/>
              </a:ext>
            </a:extLst>
          </p:cNvPr>
          <p:cNvSpPr/>
          <p:nvPr/>
        </p:nvSpPr>
        <p:spPr>
          <a:xfrm>
            <a:off x="793790" y="3408998"/>
            <a:ext cx="13042821" cy="2573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Vielfältige, oft widersprüchliche Erwartungen klären und später verhandeln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Erwartungen der Anwesend – auch zirkulär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„Was soll durch die Therapie anders werden?"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„Was denken Sie, verspricht sich Ihre Frau von dem Gespräch?"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Erwartungen abwesender Dritter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Wer will was, von wem, wann, wie viel, wozu?</a:t>
            </a:r>
            <a:endParaRPr lang="en-US" sz="1750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764E32E-CB8B-B918-09BE-0650E1363BF6}"/>
              </a:ext>
            </a:extLst>
          </p:cNvPr>
          <p:cNvSpPr txBox="1"/>
          <p:nvPr/>
        </p:nvSpPr>
        <p:spPr>
          <a:xfrm>
            <a:off x="1719072" y="987552"/>
            <a:ext cx="75718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Systemisches Methodenrepertoire – 1. AUFTRÄGE KLÄREN UND AUSHANDELN 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5084231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57000-6D94-A90D-1439-C6F86C093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F48DB494-8D4D-791E-416E-F0E1146BF7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322A9BA2-663C-A6D4-4162-6DA2126A3871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  <p:txBody>
          <a:bodyPr/>
          <a:lstStyle/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             Systemisches Methodenrepertoire – 1. AUFTRÄGE KLÄREN UND AUSHANDELN </a:t>
            </a: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7E6B3823-9DAB-EF53-DE90-93D04BB2E09E}"/>
              </a:ext>
            </a:extLst>
          </p:cNvPr>
          <p:cNvSpPr/>
          <p:nvPr/>
        </p:nvSpPr>
        <p:spPr>
          <a:xfrm>
            <a:off x="793790" y="2282190"/>
            <a:ext cx="806172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Aufträge klären und aushandeln</a:t>
            </a:r>
            <a:endParaRPr lang="en-US" sz="4450" dirty="0"/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22E3D513-B8F4-27F9-4451-E669194FA954}"/>
              </a:ext>
            </a:extLst>
          </p:cNvPr>
          <p:cNvSpPr/>
          <p:nvPr/>
        </p:nvSpPr>
        <p:spPr>
          <a:xfrm>
            <a:off x="793790" y="3331131"/>
            <a:ext cx="6407944" cy="1194673"/>
          </a:xfrm>
          <a:prstGeom prst="roundRect">
            <a:avLst>
              <a:gd name="adj" fmla="val 7974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1621424D-70D7-99D6-FE52-EECFC2CF1AC4}"/>
              </a:ext>
            </a:extLst>
          </p:cNvPr>
          <p:cNvSpPr/>
          <p:nvPr/>
        </p:nvSpPr>
        <p:spPr>
          <a:xfrm>
            <a:off x="1028224" y="3565565"/>
            <a:ext cx="59390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Weiß ich, was der Anlass ist, der die Klient:in zu mir bringt?</a:t>
            </a:r>
            <a:endParaRPr lang="en-US" sz="1750" dirty="0"/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AD327F7B-F5D8-046D-CD21-FC0D40A3ACB4}"/>
              </a:ext>
            </a:extLst>
          </p:cNvPr>
          <p:cNvSpPr/>
          <p:nvPr/>
        </p:nvSpPr>
        <p:spPr>
          <a:xfrm>
            <a:off x="7428548" y="3331131"/>
            <a:ext cx="6408063" cy="1194673"/>
          </a:xfrm>
          <a:prstGeom prst="roundRect">
            <a:avLst>
              <a:gd name="adj" fmla="val 7974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C5DD73DB-3386-521B-B1F1-5BCD19BFAA1B}"/>
              </a:ext>
            </a:extLst>
          </p:cNvPr>
          <p:cNvSpPr/>
          <p:nvPr/>
        </p:nvSpPr>
        <p:spPr>
          <a:xfrm>
            <a:off x="7662982" y="3565565"/>
            <a:ext cx="59391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Weiß ich, was das konkrete Anliegen ist, das mein Gegenüber verwirklichen möchte?</a:t>
            </a:r>
            <a:endParaRPr lang="en-US" sz="1750" dirty="0"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F58C8479-78FF-4742-F4AC-CDE94A9BCCA3}"/>
              </a:ext>
            </a:extLst>
          </p:cNvPr>
          <p:cNvSpPr/>
          <p:nvPr/>
        </p:nvSpPr>
        <p:spPr>
          <a:xfrm>
            <a:off x="793790" y="4752618"/>
            <a:ext cx="6407944" cy="1194673"/>
          </a:xfrm>
          <a:prstGeom prst="roundRect">
            <a:avLst>
              <a:gd name="adj" fmla="val 7974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52A4A8DC-C611-3C1F-91B8-EF7948259270}"/>
              </a:ext>
            </a:extLst>
          </p:cNvPr>
          <p:cNvSpPr/>
          <p:nvPr/>
        </p:nvSpPr>
        <p:spPr>
          <a:xfrm>
            <a:off x="1028224" y="4987052"/>
            <a:ext cx="59390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Weiß ich, was genau mein Gegenüber sich dabei von mir wünscht?</a:t>
            </a:r>
            <a:endParaRPr lang="en-US" sz="1750" dirty="0"/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B99541DC-AB60-4639-D593-154C295E884E}"/>
              </a:ext>
            </a:extLst>
          </p:cNvPr>
          <p:cNvSpPr/>
          <p:nvPr/>
        </p:nvSpPr>
        <p:spPr>
          <a:xfrm>
            <a:off x="7428548" y="4752618"/>
            <a:ext cx="6408063" cy="1194673"/>
          </a:xfrm>
          <a:prstGeom prst="roundRect">
            <a:avLst>
              <a:gd name="adj" fmla="val 7974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A496A741-7D03-F3CB-93FB-19A6B252CC32}"/>
              </a:ext>
            </a:extLst>
          </p:cNvPr>
          <p:cNvSpPr/>
          <p:nvPr/>
        </p:nvSpPr>
        <p:spPr>
          <a:xfrm>
            <a:off x="7662982" y="4987052"/>
            <a:ext cx="593919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Bin ich bereit und in der Lage, genau das zu bieten?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319924841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EC8A5E-F845-4AD8-63E5-8811AD03F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2D8C7D32-4CE0-9949-6E21-A29D351FDBB7}"/>
              </a:ext>
            </a:extLst>
          </p:cNvPr>
          <p:cNvSpPr txBox="1"/>
          <p:nvPr/>
        </p:nvSpPr>
        <p:spPr>
          <a:xfrm>
            <a:off x="1700784" y="1714143"/>
            <a:ext cx="11799512" cy="57246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/>
              <a:t>ÜBUNG – AUFTRÄGE KLÄREN:</a:t>
            </a:r>
          </a:p>
          <a:p>
            <a:endParaRPr lang="de-DE" dirty="0"/>
          </a:p>
          <a:p>
            <a:r>
              <a:rPr lang="de-DE" sz="2000" dirty="0"/>
              <a:t>Zeit: 15 Minuten</a:t>
            </a:r>
          </a:p>
          <a:p>
            <a:r>
              <a:rPr lang="de-DE" sz="2000" dirty="0"/>
              <a:t>Setting: 2er </a:t>
            </a:r>
            <a:r>
              <a:rPr lang="de-DE" sz="2000" dirty="0" err="1"/>
              <a:t>Grupppe</a:t>
            </a:r>
            <a:endParaRPr lang="de-DE" sz="2000" dirty="0"/>
          </a:p>
          <a:p>
            <a:endParaRPr lang="de-DE" sz="2000" dirty="0"/>
          </a:p>
          <a:p>
            <a:r>
              <a:rPr lang="de-DE" sz="2000" dirty="0"/>
              <a:t>Ablauf:</a:t>
            </a:r>
          </a:p>
          <a:p>
            <a:endParaRPr lang="de-DE" sz="2000" dirty="0"/>
          </a:p>
          <a:p>
            <a:r>
              <a:rPr lang="de-DE" sz="2000" dirty="0"/>
              <a:t>Ein Klient kommt mit einem Anliegen (frei erfunden von Ihnen/bzw. Zöser Input) und Sie versuchen gemeinsam </a:t>
            </a:r>
          </a:p>
          <a:p>
            <a:r>
              <a:rPr lang="de-DE" sz="2000" dirty="0"/>
              <a:t>folgendes zu klären:</a:t>
            </a:r>
            <a:br>
              <a:rPr lang="de-DE" sz="2000" dirty="0"/>
            </a:br>
            <a:endParaRPr lang="de-DE" sz="2000" dirty="0"/>
          </a:p>
          <a:p>
            <a:r>
              <a:rPr lang="de-DE" sz="2000" dirty="0"/>
              <a:t>Anlass?</a:t>
            </a:r>
          </a:p>
          <a:p>
            <a:r>
              <a:rPr lang="de-DE" sz="2000" dirty="0"/>
              <a:t>Anliegen?</a:t>
            </a:r>
          </a:p>
          <a:p>
            <a:r>
              <a:rPr lang="de-DE" sz="2000" dirty="0"/>
              <a:t>Erwartung?</a:t>
            </a:r>
          </a:p>
          <a:p>
            <a:r>
              <a:rPr lang="de-DE" sz="2000" dirty="0"/>
              <a:t>Woran merken wir den Fortschritt?</a:t>
            </a:r>
          </a:p>
          <a:p>
            <a:endParaRPr lang="de-DE" sz="2000" dirty="0"/>
          </a:p>
          <a:p>
            <a:r>
              <a:rPr lang="de-DE" sz="2000" dirty="0" err="1"/>
              <a:t>Debrief</a:t>
            </a:r>
            <a:r>
              <a:rPr lang="de-DE" sz="2000" dirty="0"/>
              <a:t>: Wo entsteht schnell kein Auftrag? 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273016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25DB5-F8CC-97BC-0D21-02176709B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CB8CA6D-FA4B-D5F8-F548-2312E23E0904}"/>
              </a:ext>
            </a:extLst>
          </p:cNvPr>
          <p:cNvSpPr/>
          <p:nvPr/>
        </p:nvSpPr>
        <p:spPr>
          <a:xfrm>
            <a:off x="793790" y="1362194"/>
            <a:ext cx="973133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10 Imperative - Umgang mit Aufträgen</a:t>
            </a:r>
            <a:endParaRPr lang="en-US" sz="44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76A380E-2AAA-0F63-3962-FDA737F3F9BC}"/>
              </a:ext>
            </a:extLst>
          </p:cNvPr>
          <p:cNvSpPr/>
          <p:nvPr/>
        </p:nvSpPr>
        <p:spPr>
          <a:xfrm>
            <a:off x="793790" y="2524601"/>
            <a:ext cx="13042821" cy="434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Betrachte Aufträge als Beschreibungen !</a:t>
            </a:r>
            <a:endParaRPr lang="en-US" sz="2000" dirty="0"/>
          </a:p>
          <a:p>
            <a:pPr marL="342900" indent="-342900" algn="l">
              <a:lnSpc>
                <a:spcPts val="2850"/>
              </a:lnSpc>
              <a:buSzPct val="100000"/>
              <a:buFont typeface="+mj-lt"/>
              <a:buAutoNum type="arabicPeriod" startAt="2"/>
            </a:pP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Sei vorsichtig, wenn du zu schnell </a:t>
            </a:r>
            <a:r>
              <a:rPr lang="en-US" sz="20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verstehst</a:t>
            </a: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– </a:t>
            </a:r>
            <a:b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</a:b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WIR WISSEN, DASS WIR NICHT VERSTEHEN- </a:t>
            </a:r>
            <a:r>
              <a:rPr lang="en-US" sz="20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wir</a:t>
            </a: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20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versuchen</a:t>
            </a: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20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zu</a:t>
            </a: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verstehen!</a:t>
            </a:r>
            <a:b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</a:b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– RADIKALER KONSTRUKTIVISMUS!</a:t>
            </a:r>
            <a:endParaRPr lang="en-US" sz="2000" dirty="0"/>
          </a:p>
          <a:p>
            <a:pPr marL="342900" indent="-342900" algn="l">
              <a:lnSpc>
                <a:spcPts val="2850"/>
              </a:lnSpc>
              <a:buSzPct val="100000"/>
              <a:buFont typeface="+mj-lt"/>
              <a:buAutoNum type="arabicPeriod" startAt="3"/>
            </a:pP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Sei dir der Erwartungen bewusst, die in den Aufträgen stecken!</a:t>
            </a:r>
            <a:endParaRPr lang="en-US" sz="2000" dirty="0"/>
          </a:p>
          <a:p>
            <a:pPr marL="342900" indent="-342900" algn="l">
              <a:lnSpc>
                <a:spcPts val="2850"/>
              </a:lnSpc>
              <a:buSzPct val="100000"/>
              <a:buFont typeface="+mj-lt"/>
              <a:buAutoNum type="arabicPeriod" startAt="4"/>
            </a:pP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Suche nach Strukturen!</a:t>
            </a:r>
            <a:endParaRPr lang="en-US" sz="2000" dirty="0"/>
          </a:p>
          <a:p>
            <a:pPr marL="342900" indent="-342900" algn="l">
              <a:lnSpc>
                <a:spcPts val="2850"/>
              </a:lnSpc>
              <a:buSzPct val="100000"/>
              <a:buFont typeface="+mj-lt"/>
              <a:buAutoNum type="arabicPeriod" startAt="5"/>
            </a:pP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Akzeptiere Aufträge nicht zu schnell!</a:t>
            </a:r>
            <a:endParaRPr lang="en-US" sz="2000" dirty="0"/>
          </a:p>
          <a:p>
            <a:pPr marL="342900" indent="-342900" algn="l">
              <a:lnSpc>
                <a:spcPts val="2850"/>
              </a:lnSpc>
              <a:buSzPct val="100000"/>
              <a:buFont typeface="+mj-lt"/>
              <a:buAutoNum type="arabicPeriod" startAt="6"/>
            </a:pP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Achte auf „</a:t>
            </a:r>
            <a:r>
              <a:rPr lang="en-US" sz="20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Problemökologie</a:t>
            </a: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” – </a:t>
            </a:r>
            <a:r>
              <a:rPr lang="en-US" sz="20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greifbar</a:t>
            </a: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20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machen</a:t>
            </a: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der </a:t>
            </a:r>
            <a:r>
              <a:rPr lang="en-US" sz="20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Probleme</a:t>
            </a: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!</a:t>
            </a:r>
            <a:endParaRPr lang="en-US" sz="2000" dirty="0"/>
          </a:p>
          <a:p>
            <a:pPr marL="342900" indent="-342900" algn="l">
              <a:lnSpc>
                <a:spcPts val="2850"/>
              </a:lnSpc>
              <a:buSzPct val="100000"/>
              <a:buFont typeface="+mj-lt"/>
              <a:buAutoNum type="arabicPeriod" startAt="7"/>
            </a:pP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Achte auf Ambivalenzen, suche nach dem Punkt der Entschiedenheit!</a:t>
            </a:r>
            <a:endParaRPr lang="en-US" sz="2000" dirty="0"/>
          </a:p>
          <a:p>
            <a:pPr marL="342900" indent="-342900" algn="l">
              <a:lnSpc>
                <a:spcPts val="2850"/>
              </a:lnSpc>
              <a:buSzPct val="100000"/>
              <a:buFont typeface="+mj-lt"/>
              <a:buAutoNum type="arabicPeriod" startAt="8"/>
            </a:pP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Bleib offen dafür, dass Aufträge „im Prozess" sind! (ständige Überprüfung der Zusammenarbeit im Prozess – Microcontracting)</a:t>
            </a:r>
            <a:endParaRPr lang="en-US" sz="2000" dirty="0"/>
          </a:p>
          <a:p>
            <a:pPr marL="342900" indent="-342900" algn="l">
              <a:lnSpc>
                <a:spcPts val="2850"/>
              </a:lnSpc>
              <a:buSzPct val="100000"/>
              <a:buFont typeface="+mj-lt"/>
              <a:buAutoNum type="arabicPeriod" startAt="9"/>
            </a:pP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Sei sensibel, was unterschiedliche Personen </a:t>
            </a:r>
            <a:r>
              <a:rPr lang="en-US" sz="20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erwarten</a:t>
            </a: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! (z. B. </a:t>
            </a:r>
            <a:r>
              <a:rPr lang="en-US" sz="20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Eltern</a:t>
            </a: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20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schicken</a:t>
            </a: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das Kind)</a:t>
            </a:r>
            <a:endParaRPr lang="en-US" sz="2000" dirty="0"/>
          </a:p>
          <a:p>
            <a:pPr marL="342900" indent="-342900" algn="l">
              <a:lnSpc>
                <a:spcPts val="2850"/>
              </a:lnSpc>
              <a:buSzPct val="100000"/>
              <a:buFont typeface="+mj-lt"/>
              <a:buAutoNum type="arabicPeriod" startAt="10"/>
            </a:pP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Stelle deine eigene Beweglichkeit sicher! </a:t>
            </a:r>
            <a:endParaRPr lang="en-US" sz="2000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2968E269-3E27-CAF3-36AD-3FA420A1B26F}"/>
              </a:ext>
            </a:extLst>
          </p:cNvPr>
          <p:cNvSpPr txBox="1"/>
          <p:nvPr/>
        </p:nvSpPr>
        <p:spPr>
          <a:xfrm>
            <a:off x="2907792" y="694944"/>
            <a:ext cx="7571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Systemisches Methodenrepertoire – 1. AUFTRÄGE KLÄREN UND AUSHANDELN </a:t>
            </a:r>
          </a:p>
        </p:txBody>
      </p:sp>
    </p:spTree>
    <p:extLst>
      <p:ext uri="{BB962C8B-B14F-4D97-AF65-F5344CB8AC3E}">
        <p14:creationId xmlns:p14="http://schemas.microsoft.com/office/powerpoint/2010/main" val="89434926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B6E9F-A4C3-4330-999F-8C9B22E81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4567449C-FB21-60F9-D720-64FAEC912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AA23112E-7FAB-D115-41F8-44782513C631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  <p:txBody>
          <a:bodyPr/>
          <a:lstStyle/>
          <a:p>
            <a:r>
              <a:rPr lang="de-DE" dirty="0"/>
              <a:t>            </a:t>
            </a:r>
          </a:p>
          <a:p>
            <a:endParaRPr lang="de-DE" dirty="0"/>
          </a:p>
          <a:p>
            <a:r>
              <a:rPr lang="de-DE" dirty="0"/>
              <a:t>                Systemisches Methodenrepertoire – 2. KOMMENTARE IM GESPRÄCH &amp; HAUSAUFGABEN </a:t>
            </a: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7F84ADB2-1405-3578-1CF6-7F25D18F8B3C}"/>
              </a:ext>
            </a:extLst>
          </p:cNvPr>
          <p:cNvSpPr/>
          <p:nvPr/>
        </p:nvSpPr>
        <p:spPr>
          <a:xfrm>
            <a:off x="793790" y="1400413"/>
            <a:ext cx="732508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Wertschätzende Konnotation</a:t>
            </a:r>
            <a:endParaRPr lang="en-US" sz="4450" dirty="0"/>
          </a:p>
        </p:txBody>
      </p:sp>
      <p:pic>
        <p:nvPicPr>
          <p:cNvPr id="5" name="Image 1" descr="preencoded.png">
            <a:extLst>
              <a:ext uri="{FF2B5EF4-FFF2-40B4-BE49-F238E27FC236}">
                <a16:creationId xmlns:a16="http://schemas.microsoft.com/office/drawing/2014/main" id="{D5825DC1-8620-865F-DAC4-5F7B105E2E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2449354"/>
            <a:ext cx="3048000" cy="1709261"/>
          </a:xfrm>
          <a:prstGeom prst="rect">
            <a:avLst/>
          </a:prstGeom>
        </p:spPr>
      </p:pic>
      <p:sp>
        <p:nvSpPr>
          <p:cNvPr id="6" name="Text 2">
            <a:extLst>
              <a:ext uri="{FF2B5EF4-FFF2-40B4-BE49-F238E27FC236}">
                <a16:creationId xmlns:a16="http://schemas.microsoft.com/office/drawing/2014/main" id="{6E24D97C-CCF8-FD6D-5462-3CF1D9F8DDAF}"/>
              </a:ext>
            </a:extLst>
          </p:cNvPr>
          <p:cNvSpPr/>
          <p:nvPr/>
        </p:nvSpPr>
        <p:spPr>
          <a:xfrm>
            <a:off x="793790" y="4413766"/>
            <a:ext cx="13042821" cy="2415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„wertschätzende Konnotation": Therapeut:in ist bemüht, die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subjektiven Hintergründe jedes Verhaltens nachzuvollziehen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(„gute Absicht") und nach der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Bedeutung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des Verhaltens im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Gesamtkontext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zu suchen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Ändert sich die Bewertung eines Verhaltens – muss anders darauf reagiert werden, das unterbricht aufrechterhaltende Interaktionszyklen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Symptome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haben eine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positive, stabilitätserhaltende Funktion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für das System als Ganzes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Therapeut:in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unterstellt prinzipiell positive Absichten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– dies kann sog. „Widerstand" umgehen, da Vieles nachvollziehbar wird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412651095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3C347-271F-6CF4-4F06-11738E316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6B802053-0737-896E-8FEE-67C0F98216E4}"/>
              </a:ext>
            </a:extLst>
          </p:cNvPr>
          <p:cNvSpPr txBox="1"/>
          <p:nvPr/>
        </p:nvSpPr>
        <p:spPr>
          <a:xfrm>
            <a:off x="914400" y="1221700"/>
            <a:ext cx="12372490" cy="57861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b="1" dirty="0"/>
              <a:t>ÜBUNG REFRAIMING – WERTSCHÄTZUNG – ZIRKULÄRE FRAGEN</a:t>
            </a:r>
          </a:p>
          <a:p>
            <a:endParaRPr lang="de-DE" dirty="0"/>
          </a:p>
          <a:p>
            <a:r>
              <a:rPr lang="de-DE" sz="2000" dirty="0"/>
              <a:t>Zeit: 15 Minuten</a:t>
            </a:r>
          </a:p>
          <a:p>
            <a:r>
              <a:rPr lang="de-DE" sz="2000" dirty="0"/>
              <a:t>Setting: 3-4 Personen</a:t>
            </a:r>
          </a:p>
          <a:p>
            <a:endParaRPr lang="de-DE" sz="2000" dirty="0"/>
          </a:p>
          <a:p>
            <a:r>
              <a:rPr lang="de-DE" sz="2000" dirty="0"/>
              <a:t>Ablauf: Gruppe wählt eine Fall-</a:t>
            </a:r>
            <a:r>
              <a:rPr lang="de-DE" sz="2000" dirty="0" err="1"/>
              <a:t>Vigniette</a:t>
            </a:r>
            <a:r>
              <a:rPr lang="de-DE" sz="2000" dirty="0"/>
              <a:t> aus – nächste Folie</a:t>
            </a:r>
          </a:p>
          <a:p>
            <a:endParaRPr lang="de-DE" sz="2000" dirty="0"/>
          </a:p>
          <a:p>
            <a:endParaRPr lang="de-DE" sz="2000" dirty="0"/>
          </a:p>
          <a:p>
            <a:r>
              <a:rPr lang="de-DE" sz="2000" dirty="0"/>
              <a:t>Auftrag: </a:t>
            </a:r>
          </a:p>
          <a:p>
            <a:endParaRPr lang="de-DE" sz="2000" dirty="0"/>
          </a:p>
          <a:p>
            <a:pPr marL="342900" indent="-342900">
              <a:buAutoNum type="arabicPeriod"/>
            </a:pPr>
            <a:r>
              <a:rPr lang="de-DE" sz="2000" dirty="0"/>
              <a:t>Welche Funktion könnte das Symptom im System haben?</a:t>
            </a:r>
          </a:p>
          <a:p>
            <a:pPr marL="342900" indent="-342900">
              <a:buAutoNum type="arabicPeriod"/>
            </a:pPr>
            <a:r>
              <a:rPr lang="de-DE" sz="2000" dirty="0"/>
              <a:t>Wofür ist es eine (teure) Lösung?</a:t>
            </a:r>
          </a:p>
          <a:p>
            <a:pPr marL="342900" indent="-342900">
              <a:buAutoNum type="arabicPeriod"/>
            </a:pPr>
            <a:r>
              <a:rPr lang="de-DE" sz="2000" dirty="0"/>
              <a:t>Formulieren Sie 2 wertschätzende Konnotationen und eine nächste zirkuläre Frage.</a:t>
            </a:r>
          </a:p>
          <a:p>
            <a:endParaRPr lang="de-DE" sz="2000" dirty="0"/>
          </a:p>
          <a:p>
            <a:endParaRPr lang="de-DE" sz="2000" dirty="0"/>
          </a:p>
          <a:p>
            <a:r>
              <a:rPr lang="de-DE" sz="2000" dirty="0" err="1"/>
              <a:t>Defbref</a:t>
            </a:r>
            <a:r>
              <a:rPr lang="de-DE" sz="2000" dirty="0"/>
              <a:t>: Wie bleibt es wertschätzend ohne das Leid kleinzureden?</a:t>
            </a:r>
          </a:p>
          <a:p>
            <a:pPr marL="342900" indent="-342900">
              <a:buAutoNum type="arabicPeriod"/>
            </a:pP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2748972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E7312-4662-D750-ADBA-0B5E72ECD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63669BB5-6715-1A57-E004-E96219BB3DF4}"/>
              </a:ext>
            </a:extLst>
          </p:cNvPr>
          <p:cNvSpPr txBox="1"/>
          <p:nvPr/>
        </p:nvSpPr>
        <p:spPr>
          <a:xfrm>
            <a:off x="896112" y="1752406"/>
            <a:ext cx="10113264" cy="53917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e-AT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Fall 1: “Schulvermeidung &amp; Gaming” (Zirkularität, Symptomfunktion, Genogramm optional)</a:t>
            </a:r>
            <a:endParaRPr lang="de-AT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e-AT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Mutter berichtet: 15-jähriger Sohn geht seit 6 Wochen kaum in die Schule, spielt nachts. Vater fordert „Härte“, Mutter „schützen“. Streit eskaliert abends, danach zieht sich der Sohn zurück.</a:t>
            </a:r>
            <a:endParaRPr lang="de-AT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e-AT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Fall 2: “Panik vor Prüfungen” (Externalisierung, Skalierung, Ressourcen)</a:t>
            </a:r>
            <a:endParaRPr lang="de-AT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e-AT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Studentin bekommt vor Prüfungen Herzrasen, meidet Lernräume, schämt sich. Zuhause hohe Leistungsnorm, wenig Gespräch über Gefühle.</a:t>
            </a:r>
            <a:endParaRPr lang="de-AT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e-AT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Fall 3: “Patchwork-Loyalitäten” (Allparteilichkeit, zirkuläre Fragen)</a:t>
            </a:r>
            <a:endParaRPr lang="de-AT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e-AT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Vater neu verheiratet, Tochter 12 will nicht zum Vaterwochenende. Mutter sagt: „Sie ist danach immer fertig.“ Stiefmutter fühlt sich abgelehnt.</a:t>
            </a:r>
            <a:endParaRPr lang="de-AT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e-AT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Fall 4: “Alkohol &amp; Schweigen” (Problemökologie, Autopoiesis, Auftragsklärung)</a:t>
            </a:r>
            <a:endParaRPr lang="de-AT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e-AT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Ein Elternteil trinkt „zum Runterkommen“, Regel: „Darüber redet man nicht.“ Kind wird auffällig ruhig und übernimmt Aufgaben. Außen wirkt alles „funktionierend“.</a:t>
            </a:r>
            <a:endParaRPr lang="de-AT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2F3D2EB1-CFBF-2A8D-9697-F74A534317EC}"/>
              </a:ext>
            </a:extLst>
          </p:cNvPr>
          <p:cNvSpPr txBox="1"/>
          <p:nvPr/>
        </p:nvSpPr>
        <p:spPr>
          <a:xfrm>
            <a:off x="3273552" y="1024128"/>
            <a:ext cx="1727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FALLVIGNETTEN </a:t>
            </a:r>
          </a:p>
        </p:txBody>
      </p:sp>
    </p:spTree>
    <p:extLst>
      <p:ext uri="{BB962C8B-B14F-4D97-AF65-F5344CB8AC3E}">
        <p14:creationId xmlns:p14="http://schemas.microsoft.com/office/powerpoint/2010/main" val="99961877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25250-1DDB-47F5-8860-1AA3F3A7E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2BDD58F7-59F2-CA8D-F4F7-EC9DBB6DA0DC}"/>
              </a:ext>
            </a:extLst>
          </p:cNvPr>
          <p:cNvSpPr txBox="1"/>
          <p:nvPr/>
        </p:nvSpPr>
        <p:spPr>
          <a:xfrm>
            <a:off x="914400" y="1349479"/>
            <a:ext cx="10241280" cy="6308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e-AT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Fall 5: “Paar – Nähe/Distanz” (Kybernetik II, Reflexive Fragen)</a:t>
            </a:r>
            <a:endParaRPr lang="de-AT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e-AT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Sie wünscht mehr Austausch, er zieht sich nach Kritik zurück. Beide sagen: „Wir reden nur noch über Organisation.“ Es gibt viel Liebe, aber wenig Sicherheit.</a:t>
            </a:r>
            <a:endParaRPr lang="de-AT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e-AT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Fall 6: “Somatische Beschwerden des Kindes” (Reframing, Zirkularität)</a:t>
            </a:r>
            <a:endParaRPr lang="de-AT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e-AT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8-jähriges Kind hat Bauchschmerzen vor Schule. Eltern sind besorgt, wechseln zwischen Arztterminen und „Reiß dich zusammen“. Lehrerin meldet: in der Klasse gab es Konflikte.</a:t>
            </a:r>
            <a:endParaRPr lang="de-AT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e-AT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Fall 7: “Teamkonflikt im Betrieb” (Systemlandkarte, Feedbackschleifen)</a:t>
            </a:r>
            <a:endParaRPr lang="de-AT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e-AT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Kleines Team, hohe Belastung. Eine Person „kontrolliert“ alles, andere werden passiv. Chef beschwert sich über fehlende Eigeninitiative – verstärkt Kontrolle.</a:t>
            </a:r>
            <a:endParaRPr lang="de-AT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e-AT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Fall 8: “Kläger*in im Erstgespräch” (Besucher/Kläger/Kunde, </a:t>
            </a:r>
            <a:r>
              <a:rPr lang="de-AT" sz="2400" b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Contracting</a:t>
            </a:r>
            <a:r>
              <a:rPr lang="de-AT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de-AT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e-AT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Klient: „Ich habe eh kein Problem, aber meine Partnerin zwingt mich.“ Er will nur, dass sie „endlich aufhört zu jammern“.</a:t>
            </a:r>
            <a:endParaRPr lang="de-AT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A202DB4D-5032-87C2-FE2E-1E4DD7D44FC8}"/>
              </a:ext>
            </a:extLst>
          </p:cNvPr>
          <p:cNvSpPr txBox="1"/>
          <p:nvPr/>
        </p:nvSpPr>
        <p:spPr>
          <a:xfrm>
            <a:off x="4498848" y="603504"/>
            <a:ext cx="1674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FALLVIGNETTEN</a:t>
            </a:r>
          </a:p>
        </p:txBody>
      </p:sp>
    </p:spTree>
    <p:extLst>
      <p:ext uri="{BB962C8B-B14F-4D97-AF65-F5344CB8AC3E}">
        <p14:creationId xmlns:p14="http://schemas.microsoft.com/office/powerpoint/2010/main" val="403415963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17556-5891-0211-A371-05E605F1E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9EE5744-88D2-0C4F-47B2-0A25A1718BD1}"/>
              </a:ext>
            </a:extLst>
          </p:cNvPr>
          <p:cNvSpPr/>
          <p:nvPr/>
        </p:nvSpPr>
        <p:spPr>
          <a:xfrm>
            <a:off x="793790" y="1054656"/>
            <a:ext cx="935533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endParaRPr lang="en-US" sz="22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7498D0A-BBE3-0105-0648-2A628ACE64F8}"/>
              </a:ext>
            </a:extLst>
          </p:cNvPr>
          <p:cNvSpPr/>
          <p:nvPr/>
        </p:nvSpPr>
        <p:spPr>
          <a:xfrm>
            <a:off x="793790" y="1499711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Schlussinterventionen</a:t>
            </a:r>
            <a:endParaRPr lang="en-US" sz="445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19F9805-E8D3-2476-E0A4-2240C43811A9}"/>
              </a:ext>
            </a:extLst>
          </p:cNvPr>
          <p:cNvSpPr/>
          <p:nvPr/>
        </p:nvSpPr>
        <p:spPr>
          <a:xfrm>
            <a:off x="793790" y="2548652"/>
            <a:ext cx="13042821" cy="46262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Therapeut:in gibt den Klient:innen </a:t>
            </a: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etwas auf den Weg mit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Meist mündlich, manchmal Briefe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Kommentare &amp; Handlungsvorschläge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"angemessen ungewöhnlich"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 ausgewogenes Verhältnis von Vertrautem und Neuem, anschlussfähig/bestätigend und verstörend/</a:t>
            </a:r>
            <a:r>
              <a:rPr lang="en-US" sz="175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herausfordernd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– RECHTZEITIGKEIT VERSUS FRÜHZEITIGKEIT!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Nur zu dem was besprochen wurde und in der Metaphorik des Klienten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Neues und Verwirrendes kombiniert, möglichst deutlich, anschaulich bis drastisch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Zeitlich begrenzt, als "Experiment", bis nächste Sitzung, noch nichts ändern, da "zu früh"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Hochphase</a:t>
            </a: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1970-1990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MRI &amp; Mailänder Gruppe</a:t>
            </a:r>
            <a:endParaRPr lang="en-US" sz="175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7505C71-E21F-A9BF-62F7-C0E487EAAEBB}"/>
              </a:ext>
            </a:extLst>
          </p:cNvPr>
          <p:cNvSpPr txBox="1"/>
          <p:nvPr/>
        </p:nvSpPr>
        <p:spPr>
          <a:xfrm>
            <a:off x="2242294" y="455296"/>
            <a:ext cx="8444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Systemisches Methodenrepertoire – 2. KOMMENTARE IM GESPRÄCH &amp; HAUSAUFGABEN</a:t>
            </a:r>
          </a:p>
        </p:txBody>
      </p:sp>
    </p:spTree>
    <p:extLst>
      <p:ext uri="{BB962C8B-B14F-4D97-AF65-F5344CB8AC3E}">
        <p14:creationId xmlns:p14="http://schemas.microsoft.com/office/powerpoint/2010/main" val="8130417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27EAC-ED42-D03D-9F0F-1CD58CE1C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B57EB0B0-1E60-D039-4FBD-FC9FE6E973FE}"/>
              </a:ext>
            </a:extLst>
          </p:cNvPr>
          <p:cNvSpPr/>
          <p:nvPr/>
        </p:nvSpPr>
        <p:spPr>
          <a:xfrm>
            <a:off x="793790" y="1717953"/>
            <a:ext cx="935533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endParaRPr lang="en-US" sz="22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AB0C7E3-A923-8AFA-90CC-DC919D90BDBF}"/>
              </a:ext>
            </a:extLst>
          </p:cNvPr>
          <p:cNvSpPr/>
          <p:nvPr/>
        </p:nvSpPr>
        <p:spPr>
          <a:xfrm>
            <a:off x="793790" y="2163008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 err="1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Handlungsvorschläge</a:t>
            </a:r>
            <a:r>
              <a:rPr lang="en-US" sz="4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– </a:t>
            </a:r>
            <a:r>
              <a:rPr lang="en-US" sz="4450" b="1" dirty="0" err="1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Hausübungen</a:t>
            </a:r>
            <a:r>
              <a:rPr lang="en-US" sz="4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- </a:t>
            </a:r>
            <a:r>
              <a:rPr lang="en-US" sz="4450" b="1" dirty="0" err="1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Reflexion</a:t>
            </a:r>
            <a:endParaRPr lang="en-US" sz="445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B43BA13-58BC-4872-A9B3-B271C7FCAF5E}"/>
              </a:ext>
            </a:extLst>
          </p:cNvPr>
          <p:cNvSpPr/>
          <p:nvPr/>
        </p:nvSpPr>
        <p:spPr>
          <a:xfrm>
            <a:off x="793790" y="3211949"/>
            <a:ext cx="13042821" cy="329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Bis zum nächsten Mal </a:t>
            </a: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versuchsweise etwas ausprobieren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Mehr desselben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tun: positiv umdeuten, absichtlich Problem aufrechterhalten, da es Vorteile hat, Veränderung derzeit noch nicht zu empfehlen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Etwas unterlassen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 Handlungen, die bisher tragend für das Muster waren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Etwas Neues erproben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 Raum für´s Experimentieren aufmachen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Nur </a:t>
            </a: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kleine Variationen: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jedesmal, wenn dieses oder jenes Verhalten auftritt, versuchen Sie –trotzdem- etwas etwas Freundliches zu sagen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Ev. in der </a:t>
            </a:r>
            <a:r>
              <a:rPr lang="en-US" sz="1750" b="1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Reflexion</a:t>
            </a: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 so tun als ob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 auch wenn Problem weg, so tun, als wäre es noch da… </a:t>
            </a:r>
            <a:r>
              <a:rPr lang="en-US" sz="175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hier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75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ev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 </a:t>
            </a:r>
            <a:r>
              <a:rPr lang="en-US" sz="175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Möglichkeit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der </a:t>
            </a:r>
            <a:r>
              <a:rPr lang="en-US" sz="175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Verstärkung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der </a:t>
            </a:r>
            <a:r>
              <a:rPr lang="en-US" sz="175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inneren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75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Lernerfahrungen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und der </a:t>
            </a:r>
            <a:r>
              <a:rPr lang="en-US" sz="175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Veränderungen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… </a:t>
            </a:r>
            <a:endParaRPr lang="en-US" sz="175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B5351F6-6A3E-1756-8AAA-008CD7B2DC55}"/>
              </a:ext>
            </a:extLst>
          </p:cNvPr>
          <p:cNvSpPr txBox="1"/>
          <p:nvPr/>
        </p:nvSpPr>
        <p:spPr>
          <a:xfrm>
            <a:off x="2322576" y="1188720"/>
            <a:ext cx="8444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Systemisches Methodenrepertoire – 2. KOMMENTARE IM GESPRÄCH &amp; HAUSAUFGABEN</a:t>
            </a:r>
          </a:p>
        </p:txBody>
      </p:sp>
    </p:spTree>
    <p:extLst>
      <p:ext uri="{BB962C8B-B14F-4D97-AF65-F5344CB8AC3E}">
        <p14:creationId xmlns:p14="http://schemas.microsoft.com/office/powerpoint/2010/main" val="230859809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C0814-8AD3-7F98-80D3-9CEB261F8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29800EF0-4730-0A9C-45DB-FE79FFFB9C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E7E43FF9-DB5F-43AD-50FA-85C18F3D9B18}"/>
              </a:ext>
            </a:extLst>
          </p:cNvPr>
          <p:cNvSpPr/>
          <p:nvPr/>
        </p:nvSpPr>
        <p:spPr>
          <a:xfrm>
            <a:off x="-128016" y="43815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  <p:txBody>
          <a:bodyPr/>
          <a:lstStyle/>
          <a:p>
            <a:r>
              <a:rPr lang="de-DE" dirty="0"/>
              <a:t>            </a:t>
            </a:r>
          </a:p>
          <a:p>
            <a:endParaRPr lang="de-DE" dirty="0"/>
          </a:p>
          <a:p>
            <a:r>
              <a:rPr lang="de-DE" dirty="0"/>
              <a:t>                Systemisches Methodenrepertoire – 2. KOMMENTARE IM GESPRÄCH &amp; HAUSAUFGABEN </a:t>
            </a: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19274424-24B5-D6C8-92D6-2D304F468110}"/>
              </a:ext>
            </a:extLst>
          </p:cNvPr>
          <p:cNvSpPr/>
          <p:nvPr/>
        </p:nvSpPr>
        <p:spPr>
          <a:xfrm>
            <a:off x="793790" y="1400413"/>
            <a:ext cx="732508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 err="1">
                <a:solidFill>
                  <a:srgbClr val="312F2B"/>
                </a:solidFill>
                <a:latin typeface="Gelasio" pitchFamily="34" charset="0"/>
                <a:cs typeface="Gelasio" pitchFamily="34" charset="-120"/>
              </a:rPr>
              <a:t>Hausaufgaben</a:t>
            </a:r>
            <a:r>
              <a:rPr lang="en-US" sz="4450" dirty="0">
                <a:solidFill>
                  <a:srgbClr val="312F2B"/>
                </a:solidFill>
                <a:latin typeface="Gelasio" pitchFamily="34" charset="0"/>
                <a:cs typeface="Gelasio" pitchFamily="34" charset="-120"/>
              </a:rPr>
              <a:t> - </a:t>
            </a:r>
            <a:r>
              <a:rPr lang="en-US" sz="4450" dirty="0" err="1">
                <a:solidFill>
                  <a:srgbClr val="312F2B"/>
                </a:solidFill>
                <a:latin typeface="Gelasio" pitchFamily="34" charset="0"/>
                <a:cs typeface="Gelasio" pitchFamily="34" charset="-120"/>
              </a:rPr>
              <a:t>Reflexionsübungen</a:t>
            </a:r>
            <a:endParaRPr lang="en-US" sz="4450" dirty="0"/>
          </a:p>
        </p:txBody>
      </p:sp>
      <p:pic>
        <p:nvPicPr>
          <p:cNvPr id="5" name="Image 1" descr="preencoded.png">
            <a:extLst>
              <a:ext uri="{FF2B5EF4-FFF2-40B4-BE49-F238E27FC236}">
                <a16:creationId xmlns:a16="http://schemas.microsoft.com/office/drawing/2014/main" id="{C677A56B-8D0E-4BA3-6B8F-5A7913FA3E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2449354"/>
            <a:ext cx="3048000" cy="1709261"/>
          </a:xfrm>
          <a:prstGeom prst="rect">
            <a:avLst/>
          </a:prstGeom>
        </p:spPr>
      </p:pic>
      <p:sp>
        <p:nvSpPr>
          <p:cNvPr id="6" name="Text 2">
            <a:extLst>
              <a:ext uri="{FF2B5EF4-FFF2-40B4-BE49-F238E27FC236}">
                <a16:creationId xmlns:a16="http://schemas.microsoft.com/office/drawing/2014/main" id="{8324FFA7-B1CA-68F1-D8A1-2C28801F920F}"/>
              </a:ext>
            </a:extLst>
          </p:cNvPr>
          <p:cNvSpPr/>
          <p:nvPr/>
        </p:nvSpPr>
        <p:spPr>
          <a:xfrm>
            <a:off x="793790" y="4413766"/>
            <a:ext cx="13042821" cy="2415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Was </a:t>
            </a:r>
            <a:r>
              <a:rPr lang="en-US" sz="175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ist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gut und </a:t>
            </a:r>
            <a:r>
              <a:rPr lang="en-US" sz="175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soll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so </a:t>
            </a:r>
            <a:r>
              <a:rPr lang="en-US" sz="175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bleiben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?</a:t>
            </a:r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Wofür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75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sind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Sie </a:t>
            </a:r>
            <a:r>
              <a:rPr lang="en-US" sz="175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dankbar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?</a:t>
            </a:r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Was </a:t>
            </a:r>
            <a:r>
              <a:rPr lang="en-US" sz="175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haben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Sie </a:t>
            </a:r>
            <a:r>
              <a:rPr lang="en-US" sz="175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schon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75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alles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75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geschafft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in </a:t>
            </a:r>
            <a:r>
              <a:rPr lang="en-US" sz="175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Ihrem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Leben?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383789461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0F9F9-4008-89E5-C391-A0248E572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7AC162B4-FEBA-4676-66EB-1FDC1AA95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B452E407-027B-684E-8F0A-D2CD9A6A02BB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>
              <a:alpha val="85000"/>
            </a:srgbClr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30B86F0E-0C97-7749-49F1-C71DD5076625}"/>
              </a:ext>
            </a:extLst>
          </p:cNvPr>
          <p:cNvSpPr/>
          <p:nvPr/>
        </p:nvSpPr>
        <p:spPr>
          <a:xfrm>
            <a:off x="1059596" y="421958"/>
            <a:ext cx="6281857" cy="317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500"/>
              </a:lnSpc>
            </a:pPr>
            <a:r>
              <a:rPr lang="de-DE" sz="2000" dirty="0"/>
              <a:t>Systemisches Methodenrepertoire – 3. SYSTEMISCH FRAGEN – WUNDERFRAGE – EXTERNALISIEREN</a:t>
            </a:r>
          </a:p>
          <a:p>
            <a:pPr>
              <a:lnSpc>
                <a:spcPts val="2500"/>
              </a:lnSpc>
            </a:pPr>
            <a:endParaRPr lang="de-DE" sz="2000" dirty="0"/>
          </a:p>
          <a:p>
            <a:pPr>
              <a:lnSpc>
                <a:spcPts val="2500"/>
              </a:lnSpc>
            </a:pPr>
            <a:endParaRPr lang="en-US" sz="20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8F42CD9E-FBB1-FB55-0046-0A6B9AD89581}"/>
              </a:ext>
            </a:extLst>
          </p:cNvPr>
          <p:cNvSpPr/>
          <p:nvPr/>
        </p:nvSpPr>
        <p:spPr>
          <a:xfrm>
            <a:off x="790932" y="1018342"/>
            <a:ext cx="6819186" cy="6355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Systemisch Fragen - Übersicht</a:t>
            </a:r>
            <a:endParaRPr lang="en-US" sz="4000" dirty="0"/>
          </a:p>
        </p:txBody>
      </p:sp>
      <p:pic>
        <p:nvPicPr>
          <p:cNvPr id="6" name="Image 1" descr="preencoded.png">
            <a:extLst>
              <a:ext uri="{FF2B5EF4-FFF2-40B4-BE49-F238E27FC236}">
                <a16:creationId xmlns:a16="http://schemas.microsoft.com/office/drawing/2014/main" id="{AA7A0B77-7595-8524-1CAD-A89FF76AA8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932" y="2132528"/>
            <a:ext cx="2021205" cy="3354229"/>
          </a:xfrm>
          <a:prstGeom prst="rect">
            <a:avLst/>
          </a:prstGeom>
        </p:spPr>
      </p:pic>
      <p:sp>
        <p:nvSpPr>
          <p:cNvPr id="7" name="Text 3">
            <a:extLst>
              <a:ext uri="{FF2B5EF4-FFF2-40B4-BE49-F238E27FC236}">
                <a16:creationId xmlns:a16="http://schemas.microsoft.com/office/drawing/2014/main" id="{C2166A8E-4A9F-81B8-437C-CFFCB483C0CC}"/>
              </a:ext>
            </a:extLst>
          </p:cNvPr>
          <p:cNvSpPr/>
          <p:nvPr/>
        </p:nvSpPr>
        <p:spPr>
          <a:xfrm>
            <a:off x="7570946" y="2091452"/>
            <a:ext cx="6276142" cy="5446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Fragen ≠ nur Informationsgewinnung - </a:t>
            </a:r>
            <a:r>
              <a:rPr lang="en-US" sz="16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es entsteht neue Information</a:t>
            </a:r>
            <a:endParaRPr lang="en-US" sz="1600" dirty="0"/>
          </a:p>
          <a:p>
            <a:pPr marL="685800" lvl="1" indent="-342900" algn="l">
              <a:lnSpc>
                <a:spcPts val="2400"/>
              </a:lnSpc>
              <a:buSzPct val="100000"/>
              <a:buChar char="◦"/>
            </a:pP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 jeder Frage versteckt sich eine </a:t>
            </a:r>
            <a:r>
              <a:rPr lang="en-US" sz="16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implizite Aussage</a:t>
            </a: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 die die gewohnte Art, Dinge zu sehen, </a:t>
            </a:r>
            <a:r>
              <a:rPr lang="en-US" sz="16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potentiell verstören</a:t>
            </a: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kann</a:t>
            </a:r>
            <a:endParaRPr lang="en-US" sz="1600" dirty="0"/>
          </a:p>
          <a:p>
            <a:pPr marL="685800" lvl="1" indent="-342900" algn="l">
              <a:lnSpc>
                <a:spcPts val="2400"/>
              </a:lnSpc>
              <a:buSzPct val="100000"/>
              <a:buChar char="◦"/>
            </a:pP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 jeder Antwort wird ein </a:t>
            </a:r>
            <a:r>
              <a:rPr lang="en-US" sz="16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implizites Angebot</a:t>
            </a: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gemacht, wie Dinge zu sehen seien</a:t>
            </a:r>
            <a:endParaRPr lang="en-US" sz="1600" dirty="0"/>
          </a:p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Die Wirkung ist nicht vorhersagbar!</a:t>
            </a:r>
            <a:endParaRPr lang="en-US" sz="1600" dirty="0"/>
          </a:p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Therapeut:in und Klient:in stehen so in einem wechselseitigen </a:t>
            </a:r>
            <a:r>
              <a:rPr lang="en-US" sz="16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Austausch von Wirklichkeitsbeschreibungen</a:t>
            </a:r>
            <a:endParaRPr lang="en-US" sz="1600" dirty="0"/>
          </a:p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Systemisches Fragen – fokussiert auf </a:t>
            </a:r>
            <a:r>
              <a:rPr lang="en-US" sz="16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Unterschiede</a:t>
            </a:r>
            <a:endParaRPr lang="en-US" sz="1600" dirty="0"/>
          </a:p>
          <a:p>
            <a:pPr marL="685800" lvl="1" indent="-342900" algn="l">
              <a:lnSpc>
                <a:spcPts val="2400"/>
              </a:lnSpc>
              <a:buSzPct val="100000"/>
              <a:buChar char="◦"/>
            </a:pP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nicht nach „Dingen" sondern nach der </a:t>
            </a:r>
            <a:r>
              <a:rPr lang="en-US" sz="16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Beobachtung</a:t>
            </a: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von „Dingen"</a:t>
            </a:r>
            <a:endParaRPr lang="en-US" sz="1600" dirty="0"/>
          </a:p>
          <a:p>
            <a:pPr marL="685800" lvl="1" indent="-342900" algn="l">
              <a:lnSpc>
                <a:spcPts val="2400"/>
              </a:lnSpc>
              <a:buSzPct val="100000"/>
              <a:buChar char="◦"/>
            </a:pP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nicht nach „Eigenschaften", sondern nach </a:t>
            </a:r>
            <a:r>
              <a:rPr lang="en-US" sz="16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Beschreibungen</a:t>
            </a: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und Verhaltensunterschieden (wer mehr, wer weniger)</a:t>
            </a:r>
            <a:endParaRPr lang="en-US" sz="1600" dirty="0"/>
          </a:p>
          <a:p>
            <a:pPr marL="685800" lvl="1" indent="-342900" algn="l">
              <a:lnSpc>
                <a:spcPts val="2400"/>
              </a:lnSpc>
              <a:buSzPct val="100000"/>
              <a:buChar char="◦"/>
            </a:pPr>
            <a:r>
              <a:rPr lang="en-US" sz="16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nicht nach dem, was „ist", sondern was beschrieben wird und was mögliche andere Beschreibungen sein könnten.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6671689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C1089-AD6F-128D-955C-89FC6645D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321C66C-8D10-2488-F4B0-3896C19E4271}"/>
              </a:ext>
            </a:extLst>
          </p:cNvPr>
          <p:cNvSpPr/>
          <p:nvPr/>
        </p:nvSpPr>
        <p:spPr>
          <a:xfrm>
            <a:off x="793791" y="779621"/>
            <a:ext cx="650962" cy="171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endParaRPr lang="en-US" sz="22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0DC643E-F071-59A2-0F8C-69AD536FF0C3}"/>
              </a:ext>
            </a:extLst>
          </p:cNvPr>
          <p:cNvSpPr/>
          <p:nvPr/>
        </p:nvSpPr>
        <p:spPr>
          <a:xfrm>
            <a:off x="793790" y="1224677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Mögliche Einstiegsfragen in eine Therapiesitzung und deren Wirkung</a:t>
            </a:r>
            <a:endParaRPr lang="en-US" sz="4450" dirty="0"/>
          </a:p>
        </p:txBody>
      </p:sp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598697F4-1F56-CA26-D60D-84B204AE29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237548"/>
            <a:ext cx="2254091" cy="3740825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F1E77C30-BEE9-A99F-979E-61EED5E3CFBD}"/>
              </a:ext>
            </a:extLst>
          </p:cNvPr>
          <p:cNvSpPr/>
          <p:nvPr/>
        </p:nvSpPr>
        <p:spPr>
          <a:xfrm>
            <a:off x="7599521" y="3186470"/>
            <a:ext cx="6244709" cy="41840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Wann sind die Symptome dieser Krankheit erstmals aufgetreten?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Weshalb sind Sie hier?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Was ist Ihr Problem?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Hatten Sie schon öfters solche Schübe?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Was kann ich heute für Sie tun?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Welche Lösung möchten Sie heute erreichen?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Was möchten Sie heute hier lernen?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Was sollte heute hier geschehen, damit Sie nachher zufrieden nach Hause gehen?</a:t>
            </a:r>
            <a:endParaRPr lang="en-US" sz="175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43313180-2222-46CF-54A3-E22D55EDB47C}"/>
              </a:ext>
            </a:extLst>
          </p:cNvPr>
          <p:cNvSpPr txBox="1"/>
          <p:nvPr/>
        </p:nvSpPr>
        <p:spPr>
          <a:xfrm>
            <a:off x="1920240" y="676656"/>
            <a:ext cx="9482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Systemisches Methodenrepertoire – 3. SYSTEMISCH FRAGEN – WUNDERFRAGE – EXTERNALISIEREN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3628270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CF0B6-815D-E30E-401E-0249C6ACD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2289073-0086-0504-4D1C-623DD3880A58}"/>
              </a:ext>
            </a:extLst>
          </p:cNvPr>
          <p:cNvSpPr/>
          <p:nvPr/>
        </p:nvSpPr>
        <p:spPr>
          <a:xfrm>
            <a:off x="793790" y="2256473"/>
            <a:ext cx="986206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Systemisch Fragen – Übersicht K.Tomm</a:t>
            </a:r>
            <a:endParaRPr lang="en-US" sz="44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E3EC90A-4072-0A10-EC48-0F5698E7DEAA}"/>
              </a:ext>
            </a:extLst>
          </p:cNvPr>
          <p:cNvSpPr/>
          <p:nvPr/>
        </p:nvSpPr>
        <p:spPr>
          <a:xfrm>
            <a:off x="793790" y="353222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Lineare Fragen</a:t>
            </a:r>
            <a:endParaRPr lang="en-US" sz="22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C390C6C-8D41-91C1-CE67-D6A0FD576853}"/>
              </a:ext>
            </a:extLst>
          </p:cNvPr>
          <p:cNvSpPr/>
          <p:nvPr/>
        </p:nvSpPr>
        <p:spPr>
          <a:xfrm>
            <a:off x="793790" y="4113371"/>
            <a:ext cx="284559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Absicht: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untersuchen &amp; Problem klären</a:t>
            </a:r>
            <a:endParaRPr lang="en-US" sz="175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66254844-4BAF-7176-EA5F-8692083F0CEA}"/>
              </a:ext>
            </a:extLst>
          </p:cNvPr>
          <p:cNvSpPr/>
          <p:nvPr/>
        </p:nvSpPr>
        <p:spPr>
          <a:xfrm>
            <a:off x="793790" y="5043249"/>
            <a:ext cx="284559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Wirkung: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erhaltend bei Kl. &amp; wertend bei Th.</a:t>
            </a:r>
            <a:endParaRPr lang="en-US" sz="175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C735F7AF-3B06-BB4F-8768-7CBE9C264511}"/>
              </a:ext>
            </a:extLst>
          </p:cNvPr>
          <p:cNvSpPr/>
          <p:nvPr/>
        </p:nvSpPr>
        <p:spPr>
          <a:xfrm>
            <a:off x="4200406" y="353222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Zirkuläre Fragen</a:t>
            </a:r>
            <a:endParaRPr lang="en-US" sz="22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EFD65B14-2CD8-D9A8-64CE-FB2BFB420119}"/>
              </a:ext>
            </a:extLst>
          </p:cNvPr>
          <p:cNvSpPr/>
          <p:nvPr/>
        </p:nvSpPr>
        <p:spPr>
          <a:xfrm>
            <a:off x="4200406" y="4113371"/>
            <a:ext cx="284559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Absicht: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untersuchen &amp; interaktionell/systemisch</a:t>
            </a:r>
            <a:endParaRPr lang="en-US" sz="175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1D2782DF-B2F0-BEA9-7C34-C51A7F5CD401}"/>
              </a:ext>
            </a:extLst>
          </p:cNvPr>
          <p:cNvSpPr/>
          <p:nvPr/>
        </p:nvSpPr>
        <p:spPr>
          <a:xfrm>
            <a:off x="4200406" y="5043249"/>
            <a:ext cx="284559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Wirkung: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befreiend bei Kl. &amp; akzeptierend bei Th.</a:t>
            </a:r>
            <a:endParaRPr lang="en-US" sz="175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AD04324B-766A-41B1-4749-DE8A172E620C}"/>
              </a:ext>
            </a:extLst>
          </p:cNvPr>
          <p:cNvSpPr/>
          <p:nvPr/>
        </p:nvSpPr>
        <p:spPr>
          <a:xfrm>
            <a:off x="7607022" y="353222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Strategische Fragen</a:t>
            </a:r>
            <a:endParaRPr lang="en-US" sz="22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406176F3-6522-BCC5-B49B-06D039957789}"/>
              </a:ext>
            </a:extLst>
          </p:cNvPr>
          <p:cNvSpPr/>
          <p:nvPr/>
        </p:nvSpPr>
        <p:spPr>
          <a:xfrm>
            <a:off x="7607022" y="4113371"/>
            <a:ext cx="284559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Absicht: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beeinflussen</a:t>
            </a:r>
            <a:endParaRPr lang="en-US" sz="175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A3BD47E0-C3F0-23B9-8BF9-A68F9D23D60C}"/>
              </a:ext>
            </a:extLst>
          </p:cNvPr>
          <p:cNvSpPr/>
          <p:nvPr/>
        </p:nvSpPr>
        <p:spPr>
          <a:xfrm>
            <a:off x="7607022" y="4680347"/>
            <a:ext cx="284559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Wirkung: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einschränkend bei Kl. &amp; oppositionell bei Th.</a:t>
            </a:r>
            <a:endParaRPr lang="en-US" sz="175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5EA853C2-DCE3-83C7-F249-22EC722477D8}"/>
              </a:ext>
            </a:extLst>
          </p:cNvPr>
          <p:cNvSpPr/>
          <p:nvPr/>
        </p:nvSpPr>
        <p:spPr>
          <a:xfrm>
            <a:off x="11013638" y="353222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Reflexive Fragen</a:t>
            </a:r>
            <a:endParaRPr lang="en-US" sz="22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8A98867B-90CF-AF44-AAF0-ADEFF1DF688F}"/>
              </a:ext>
            </a:extLst>
          </p:cNvPr>
          <p:cNvSpPr/>
          <p:nvPr/>
        </p:nvSpPr>
        <p:spPr>
          <a:xfrm>
            <a:off x="11013638" y="4113371"/>
            <a:ext cx="284559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Absicht: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fördern</a:t>
            </a:r>
            <a:endParaRPr lang="en-US" sz="175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D0FD15E8-9ACA-E364-868F-123D68DD0DB6}"/>
              </a:ext>
            </a:extLst>
          </p:cNvPr>
          <p:cNvSpPr/>
          <p:nvPr/>
        </p:nvSpPr>
        <p:spPr>
          <a:xfrm>
            <a:off x="11013638" y="4680347"/>
            <a:ext cx="284559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Wirkung: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produktiv bei Kl. &amp; kreativ bei Th.</a:t>
            </a:r>
            <a:endParaRPr lang="en-US" sz="1750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3FBBE2E1-DD77-159C-8222-BDECC15CCCC4}"/>
              </a:ext>
            </a:extLst>
          </p:cNvPr>
          <p:cNvSpPr txBox="1"/>
          <p:nvPr/>
        </p:nvSpPr>
        <p:spPr>
          <a:xfrm>
            <a:off x="3090672" y="1188720"/>
            <a:ext cx="9482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Systemisches Methodenrepertoire – 3. SYSTEMISCH FRAGEN – WUNDERFRAGE – EXTERNALISIEREN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1901190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3E6A8C19-FC39-69E4-CFFF-8163C230B848}"/>
              </a:ext>
            </a:extLst>
          </p:cNvPr>
          <p:cNvSpPr txBox="1"/>
          <p:nvPr/>
        </p:nvSpPr>
        <p:spPr>
          <a:xfrm>
            <a:off x="761219" y="2278966"/>
            <a:ext cx="13869181" cy="33855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b="1" dirty="0"/>
              <a:t>Beispielthema: Paar-Konflikt</a:t>
            </a:r>
          </a:p>
          <a:p>
            <a:endParaRPr lang="de-AT" sz="2800" dirty="0"/>
          </a:p>
          <a:p>
            <a:pPr lvl="0"/>
            <a:r>
              <a:rPr lang="de-AT" sz="2800" b="1" dirty="0"/>
              <a:t>Linear:</a:t>
            </a:r>
            <a:r>
              <a:rPr lang="de-AT" sz="2800" dirty="0"/>
              <a:t> „Wann hat der Streit begonnen?“</a:t>
            </a:r>
          </a:p>
          <a:p>
            <a:pPr lvl="0"/>
            <a:r>
              <a:rPr lang="de-AT" sz="2800" b="1" dirty="0"/>
              <a:t>Zirkulär:</a:t>
            </a:r>
            <a:r>
              <a:rPr lang="de-AT" sz="2800" dirty="0"/>
              <a:t> „Was macht Ihr Partner meistens, kurz bevor Sie sich zurückziehen?“</a:t>
            </a:r>
          </a:p>
          <a:p>
            <a:pPr lvl="0"/>
            <a:r>
              <a:rPr lang="de-AT" sz="2800" b="1" dirty="0"/>
              <a:t>Strategisch:</a:t>
            </a:r>
            <a:r>
              <a:rPr lang="de-AT" sz="2800" dirty="0"/>
              <a:t> „Wäre es nicht besser, wenn Sie klarer Grenzen setzen würden?“</a:t>
            </a:r>
          </a:p>
          <a:p>
            <a:pPr lvl="0"/>
            <a:r>
              <a:rPr lang="de-AT" sz="2800" b="1" dirty="0"/>
              <a:t>Reflexiv:</a:t>
            </a:r>
            <a:r>
              <a:rPr lang="de-AT" sz="2800" dirty="0"/>
              <a:t> „Angenommen, Sie würden beim nächsten Streit 10 Sekunden länger ruhig bleiben –</a:t>
            </a:r>
          </a:p>
          <a:p>
            <a:pPr lvl="0"/>
            <a:r>
              <a:rPr lang="de-AT" sz="2800" dirty="0"/>
              <a:t>                  was könnte dann anders verlaufen?“</a:t>
            </a:r>
          </a:p>
          <a:p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E60EB510-D066-B1AC-BAD2-F415AFBBD43F}"/>
              </a:ext>
            </a:extLst>
          </p:cNvPr>
          <p:cNvSpPr txBox="1"/>
          <p:nvPr/>
        </p:nvSpPr>
        <p:spPr>
          <a:xfrm>
            <a:off x="2194560" y="1631852"/>
            <a:ext cx="7827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ÜBUNG – LINEARE – ZIRKULÄRE – STRATEGISCHE – REFLEXIVE FRAGESTELLUNGEN</a:t>
            </a:r>
          </a:p>
        </p:txBody>
      </p:sp>
    </p:spTree>
    <p:extLst>
      <p:ext uri="{BB962C8B-B14F-4D97-AF65-F5344CB8AC3E}">
        <p14:creationId xmlns:p14="http://schemas.microsoft.com/office/powerpoint/2010/main" val="35178074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96A41-22B9-7499-9B5E-AC107F232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F46366E-A204-2FB8-C603-49EE5B1194A7}"/>
              </a:ext>
            </a:extLst>
          </p:cNvPr>
          <p:cNvSpPr/>
          <p:nvPr/>
        </p:nvSpPr>
        <p:spPr>
          <a:xfrm>
            <a:off x="793790" y="1889403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1F8B02E-79D5-0ABE-8ADA-BD891504FD52}"/>
              </a:ext>
            </a:extLst>
          </p:cNvPr>
          <p:cNvSpPr/>
          <p:nvPr/>
        </p:nvSpPr>
        <p:spPr>
          <a:xfrm>
            <a:off x="793790" y="247911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1. Lineare Fragen</a:t>
            </a:r>
            <a:endParaRPr lang="en-US" sz="445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133B6D8-C7C3-E779-8032-D681D1B7ED2C}"/>
              </a:ext>
            </a:extLst>
          </p:cNvPr>
          <p:cNvSpPr/>
          <p:nvPr/>
        </p:nvSpPr>
        <p:spPr>
          <a:xfrm>
            <a:off x="793790" y="3528060"/>
            <a:ext cx="13042821" cy="30160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Untersuchende, problemklärende Absicht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Ausgang von reduktionistischer Ursache-Wirkungs-Konzeption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um sich über die Situation der Klient:innen zu informieren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übt eine erhaltende Wirkung auf das Problem aus, manchmal verschlimmert es sogar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bringt wenig Neues oder Unterschiedliches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Wer, was wann, wo, wozu?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Achtung bei „warum"?</a:t>
            </a:r>
            <a:endParaRPr lang="en-US" sz="175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CA5F61B2-9E9C-1BBE-FF14-D247E7CB5FB5}"/>
              </a:ext>
            </a:extLst>
          </p:cNvPr>
          <p:cNvSpPr txBox="1"/>
          <p:nvPr/>
        </p:nvSpPr>
        <p:spPr>
          <a:xfrm>
            <a:off x="3639312" y="1554480"/>
            <a:ext cx="9482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Systemisches Methodenrepertoire – 3. SYSTEMISCH FRAGEN – WUNDERFRAGE – EXTERNALISIEREN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7314962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570AD-810A-D4BC-906E-9C4FD0EE0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2F30A9CD-E877-2BFB-C727-9F29771F4FF3}"/>
              </a:ext>
            </a:extLst>
          </p:cNvPr>
          <p:cNvSpPr/>
          <p:nvPr/>
        </p:nvSpPr>
        <p:spPr>
          <a:xfrm>
            <a:off x="793790" y="1638657"/>
            <a:ext cx="700266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endParaRPr lang="en-US" sz="22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F223BD3-51A3-F445-F945-34B12E3EB38B}"/>
              </a:ext>
            </a:extLst>
          </p:cNvPr>
          <p:cNvSpPr/>
          <p:nvPr/>
        </p:nvSpPr>
        <p:spPr>
          <a:xfrm>
            <a:off x="793790" y="208371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2. Zirkuläre Fragen</a:t>
            </a:r>
            <a:endParaRPr lang="en-US" sz="445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EC6B15FD-CE3B-3B23-4800-5E2201C2AA36}"/>
              </a:ext>
            </a:extLst>
          </p:cNvPr>
          <p:cNvSpPr/>
          <p:nvPr/>
        </p:nvSpPr>
        <p:spPr>
          <a:xfrm>
            <a:off x="793790" y="3132653"/>
            <a:ext cx="13042821" cy="34582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Alles gezeigte </a:t>
            </a: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Verhalten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ist immer (auch) ein </a:t>
            </a: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kommunikatives Angebot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und hat eine </a:t>
            </a: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Funktion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in der wechselseitigen Beziehungsdefinition und Erwartungs-Erwartung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Verhalten wird nicht von dem bestimmt, was andere Leute denken, sondern von dem, was sie denken, was die anderen denken.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Es wird </a:t>
            </a: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als der gefragt, der die Botschaft empfängt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und nicht der, der sie sendet nach seinen Vermutungen und Spekulationen.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Es entsteht </a:t>
            </a: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neue Information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im System, die bei allen Beilegten neue Sichtweisen und Denkprozesse anregt.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Fragt nach </a:t>
            </a: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Beschreibungen und Mustern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 nicht nach Dingen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Symptom, Problem, Krankheit sind Prozesse aus Handlungen und Kommunikationen, keine Dinge!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Wirklichkeit soll anders beschrieben werden, als gewohnt</a:t>
            </a:r>
            <a:endParaRPr lang="en-US" sz="175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EB97D24-680D-3F23-D07E-BAFF4D8AD904}"/>
              </a:ext>
            </a:extLst>
          </p:cNvPr>
          <p:cNvSpPr txBox="1"/>
          <p:nvPr/>
        </p:nvSpPr>
        <p:spPr>
          <a:xfrm>
            <a:off x="3657600" y="822960"/>
            <a:ext cx="9482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Systemisches Methodenrepertoire – 3. SYSTEMISCH FRAGEN – WUNDERFRAGE – EXTERNALISIEREN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0043156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82983-831E-6D27-69A6-0E21CE15E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C27D57D-AE6E-8E6F-0446-C21FC2223FE3}"/>
              </a:ext>
            </a:extLst>
          </p:cNvPr>
          <p:cNvSpPr/>
          <p:nvPr/>
        </p:nvSpPr>
        <p:spPr>
          <a:xfrm>
            <a:off x="1013246" y="801291"/>
            <a:ext cx="13042821" cy="336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500"/>
              </a:lnSpc>
            </a:pPr>
            <a:r>
              <a:rPr lang="de-DE" dirty="0"/>
              <a:t>Systemisches Methodenrepertoire – 3. SYSTEMISCH FRAGEN – WUNDERFRAGE – EXTERNALISIEREN</a:t>
            </a: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C47F064-DF50-30A2-9729-043FFAD9B396}"/>
              </a:ext>
            </a:extLst>
          </p:cNvPr>
          <p:cNvSpPr/>
          <p:nvPr/>
        </p:nvSpPr>
        <p:spPr>
          <a:xfrm>
            <a:off x="793790" y="1444466"/>
            <a:ext cx="7098506" cy="6734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3. Fragen nach Unterschieden</a:t>
            </a:r>
            <a:endParaRPr lang="en-US" sz="42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2C6898D-EF7A-3A58-C9FC-9C275140276C}"/>
              </a:ext>
            </a:extLst>
          </p:cNvPr>
          <p:cNvSpPr/>
          <p:nvPr/>
        </p:nvSpPr>
        <p:spPr>
          <a:xfrm>
            <a:off x="793790" y="2424946"/>
            <a:ext cx="13042821" cy="508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Skalierung und Rangreihen</a:t>
            </a: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 arbeiten Unterschiede besonders deutlich heraus</a:t>
            </a:r>
            <a:endParaRPr lang="en-US" sz="1650" dirty="0"/>
          </a:p>
          <a:p>
            <a:pPr marL="685800" lvl="1" indent="-342900" algn="l">
              <a:lnSpc>
                <a:spcPts val="2600"/>
              </a:lnSpc>
              <a:buSzPct val="100000"/>
              <a:buChar char="◦"/>
            </a:pP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Wer ist mit dem meisten Optimismus hier, wer ist am skeptischen?</a:t>
            </a:r>
            <a:endParaRPr lang="en-US" sz="1650" dirty="0"/>
          </a:p>
          <a:p>
            <a:pPr marL="685800" lvl="1" indent="-342900" algn="l">
              <a:lnSpc>
                <a:spcPts val="2600"/>
              </a:lnSpc>
              <a:buSzPct val="100000"/>
              <a:buChar char="◦"/>
            </a:pP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Wird die Tochter als Erste Lust kriegen, den Familienhaushalt zu verlassen, oder werden die Eltern schon vorher Lust bekommen, sie zum Auszug aufzufordern?</a:t>
            </a:r>
            <a:endParaRPr lang="en-US" sz="1650" dirty="0"/>
          </a:p>
          <a:p>
            <a:pPr marL="685800" lvl="1" indent="-342900" algn="l">
              <a:lnSpc>
                <a:spcPts val="2600"/>
              </a:lnSpc>
              <a:buSzPct val="100000"/>
              <a:buChar char="◦"/>
            </a:pP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…auch im Raum darstellbar als Aufstellung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Prozentfragen</a:t>
            </a: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 Ideen, Überzeugungen, Stimmungen,… differenzieren und verflüssigen</a:t>
            </a:r>
            <a:endParaRPr lang="en-US" sz="1650" dirty="0"/>
          </a:p>
          <a:p>
            <a:pPr marL="685800" lvl="1" indent="-342900" algn="l">
              <a:lnSpc>
                <a:spcPts val="2600"/>
              </a:lnSpc>
              <a:buSzPct val="100000"/>
              <a:buChar char="◦"/>
            </a:pP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Wenn es im Herzen Ihrer Frau zwei Tendenzen gäbe, wie viel Prozent möchten sich derzeit von Ihnen trennen? Wie viel Prozent möchten bei Ihnen bleiben?</a:t>
            </a:r>
            <a:endParaRPr lang="en-US" sz="1650" dirty="0"/>
          </a:p>
          <a:p>
            <a:pPr marL="685800" lvl="1" indent="-342900" algn="l">
              <a:lnSpc>
                <a:spcPts val="2600"/>
              </a:lnSpc>
              <a:buSzPct val="100000"/>
              <a:buChar char="◦"/>
            </a:pP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Wenn Sie einen Energiekuchen hätten: wie viel % gehen wofür drauf, wie würden das Ihre Kinder beurteilen?</a:t>
            </a:r>
            <a:endParaRPr lang="en-US" sz="1650" dirty="0"/>
          </a:p>
          <a:p>
            <a:pPr marL="685800" lvl="1" indent="-342900" algn="l">
              <a:lnSpc>
                <a:spcPts val="2600"/>
              </a:lnSpc>
              <a:buSzPct val="100000"/>
              <a:buChar char="◦"/>
            </a:pP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…bei Kindern auch gut mit einem Maßband von 1-100cm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Übereinstimmungsfragen</a:t>
            </a: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 geben Hinweise auf Koalitionen und Bedürfnisse</a:t>
            </a:r>
            <a:endParaRPr lang="en-US" sz="1650" dirty="0"/>
          </a:p>
          <a:p>
            <a:pPr marL="685800" lvl="1" indent="-342900" algn="l">
              <a:lnSpc>
                <a:spcPts val="2600"/>
              </a:lnSpc>
              <a:buSzPct val="100000"/>
              <a:buChar char="◦"/>
            </a:pP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Sehen Sie das genauso wie Ihre Freundin oder würden Sie das anders beurteilen?</a:t>
            </a:r>
            <a:endParaRPr lang="en-US" sz="1650" dirty="0"/>
          </a:p>
          <a:p>
            <a:pPr marL="685800" lvl="1" indent="-342900" algn="l">
              <a:lnSpc>
                <a:spcPts val="2600"/>
              </a:lnSpc>
              <a:buSzPct val="100000"/>
              <a:buChar char="◦"/>
            </a:pP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Papa hält Dich für Mamas Kind – siehst Du das auch so oder anders?</a:t>
            </a:r>
            <a:endParaRPr lang="en-US" sz="1650" dirty="0"/>
          </a:p>
        </p:txBody>
      </p:sp>
    </p:spTree>
    <p:extLst>
      <p:ext uri="{BB962C8B-B14F-4D97-AF65-F5344CB8AC3E}">
        <p14:creationId xmlns:p14="http://schemas.microsoft.com/office/powerpoint/2010/main" val="232451711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E69D9-6B35-0B5F-248D-E10F65C74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C693FF5-315F-67C4-E5AE-48AAA186B0B7}"/>
              </a:ext>
            </a:extLst>
          </p:cNvPr>
          <p:cNvSpPr/>
          <p:nvPr/>
        </p:nvSpPr>
        <p:spPr>
          <a:xfrm>
            <a:off x="793790" y="1859756"/>
            <a:ext cx="700266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endParaRPr lang="en-US" sz="22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0230B0B-3C0A-77C3-02DF-CF27F5894F26}"/>
              </a:ext>
            </a:extLst>
          </p:cNvPr>
          <p:cNvSpPr/>
          <p:nvPr/>
        </p:nvSpPr>
        <p:spPr>
          <a:xfrm>
            <a:off x="793790" y="230481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4. Strategische Fragen</a:t>
            </a:r>
            <a:endParaRPr lang="en-US" sz="445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4949222-51AB-05AE-90C9-DB49C0DD6DF8}"/>
              </a:ext>
            </a:extLst>
          </p:cNvPr>
          <p:cNvSpPr/>
          <p:nvPr/>
        </p:nvSpPr>
        <p:spPr>
          <a:xfrm>
            <a:off x="793790" y="3353753"/>
            <a:ext cx="13042821" cy="30160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Um Patient:innen zu beeinflussen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ausgehend von einem einfachen Ursache-Wirkungs-Zusammenhang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Suggestivfragen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Therapeut:in versucht Klient:innen zu einer Wahrnehmung zu bringen, die sie für richtig hält</a:t>
            </a:r>
            <a:endParaRPr lang="en-US" sz="1750" dirty="0"/>
          </a:p>
          <a:p>
            <a:pPr marL="1028700" lvl="2" indent="-342900" algn="l">
              <a:lnSpc>
                <a:spcPts val="2850"/>
              </a:lnSpc>
              <a:buSzPct val="100000"/>
              <a:buChar char="￭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„Wäre es Ihnen denn nicht lieber, etwas Verantwortung an Ihre Frau abzugeben?"</a:t>
            </a:r>
            <a:endParaRPr lang="en-US" sz="1750" dirty="0"/>
          </a:p>
          <a:p>
            <a:pPr marL="1028700" lvl="2" indent="-342900" algn="l">
              <a:lnSpc>
                <a:spcPts val="2850"/>
              </a:lnSpc>
              <a:buSzPct val="100000"/>
              <a:buChar char="￭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„Meinen Sie nicht, dass Ihr Rückzug Ihren Mann enttäuscht?"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Wirken dadurch, dass sich Klient:innen entweder unterordnen oder dass sie sich widersetzen</a:t>
            </a:r>
            <a:endParaRPr lang="en-US" sz="175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C47DFD5-1044-3E55-04FF-93E141FCBB33}"/>
              </a:ext>
            </a:extLst>
          </p:cNvPr>
          <p:cNvSpPr txBox="1"/>
          <p:nvPr/>
        </p:nvSpPr>
        <p:spPr>
          <a:xfrm>
            <a:off x="2029968" y="873263"/>
            <a:ext cx="9482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Systemisches Methodenrepertoire – 3. SYSTEMISCH FRAGEN – WUNDERFRAGE – EXTERNALISIEREN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031738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FB73F-425E-7311-6CDD-A0ABF292E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BE5A26D9-6B3F-4ADF-819E-04F27DA7B6B0}"/>
              </a:ext>
            </a:extLst>
          </p:cNvPr>
          <p:cNvSpPr/>
          <p:nvPr/>
        </p:nvSpPr>
        <p:spPr>
          <a:xfrm>
            <a:off x="793790" y="2080855"/>
            <a:ext cx="700266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endParaRPr lang="en-US" sz="22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765A62B-0175-C6CB-F98B-ED8AD9FBC8A6}"/>
              </a:ext>
            </a:extLst>
          </p:cNvPr>
          <p:cNvSpPr/>
          <p:nvPr/>
        </p:nvSpPr>
        <p:spPr>
          <a:xfrm>
            <a:off x="793790" y="2525911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5. Reflexive Fragen</a:t>
            </a:r>
            <a:endParaRPr lang="en-US" sz="445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64D2393-AEAF-AB7C-71EA-CD67E40E8D52}"/>
              </a:ext>
            </a:extLst>
          </p:cNvPr>
          <p:cNvSpPr/>
          <p:nvPr/>
        </p:nvSpPr>
        <p:spPr>
          <a:xfrm>
            <a:off x="793790" y="3574852"/>
            <a:ext cx="13042821" cy="2573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Indirekte Beeinflussung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Therapeut:in geht von zirkulären Annahmen aus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Sollen Implikationen von Wahrnehmung und Verhaltensweisen offenlegen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Dadurch zu Veränderungen anregen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Klient:innen behalten ein hohes Maß an Autonomie auch wenn sie sich verändern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„…angenommen…. Was wäre dann/täten sie dann?"</a:t>
            </a:r>
            <a:endParaRPr lang="en-US" sz="175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1F2CBD7F-0952-3D62-5434-1EE91DB6C06A}"/>
              </a:ext>
            </a:extLst>
          </p:cNvPr>
          <p:cNvSpPr txBox="1"/>
          <p:nvPr/>
        </p:nvSpPr>
        <p:spPr>
          <a:xfrm>
            <a:off x="1956816" y="986581"/>
            <a:ext cx="94823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Systemisches Methodenrepertoire – 3. SYSTEMISCH FRAGEN – WUNDERFRAGE – EXTERNALISIEREN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1134608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68DEE-A421-674E-2FF4-FA5137199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854A2C6E-E5C9-D5CB-513F-9E2912528E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B3F04BE2-1AC4-F26B-1E30-ADF0CF8DD93C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>
              <a:alpha val="85000"/>
            </a:srgbClr>
          </a:solidFill>
          <a:ln/>
        </p:spPr>
        <p:txBody>
          <a:bodyPr/>
          <a:lstStyle/>
          <a:p>
            <a:pPr>
              <a:lnSpc>
                <a:spcPts val="2500"/>
              </a:lnSpc>
            </a:pPr>
            <a:endParaRPr lang="de-DE" dirty="0"/>
          </a:p>
          <a:p>
            <a:pPr>
              <a:lnSpc>
                <a:spcPts val="2500"/>
              </a:lnSpc>
            </a:pPr>
            <a:r>
              <a:rPr lang="de-DE" dirty="0"/>
              <a:t>         Systemisches Methodenrepertoire – 3. SYSTEMISCH FRAGEN – WUNDERFRAGE – EXTERNALISIEREN</a:t>
            </a: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91C51832-2D58-68D9-7C00-2A2D55DC46F7}"/>
              </a:ext>
            </a:extLst>
          </p:cNvPr>
          <p:cNvSpPr/>
          <p:nvPr/>
        </p:nvSpPr>
        <p:spPr>
          <a:xfrm>
            <a:off x="793790" y="1323856"/>
            <a:ext cx="700266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endParaRPr lang="en-US" sz="22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2C79BC58-63C6-389F-3B01-B7B8CBEBFE2B}"/>
              </a:ext>
            </a:extLst>
          </p:cNvPr>
          <p:cNvSpPr/>
          <p:nvPr/>
        </p:nvSpPr>
        <p:spPr>
          <a:xfrm>
            <a:off x="793790" y="1768912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6) </a:t>
            </a:r>
            <a:r>
              <a:rPr lang="en-US" sz="4450" b="1" dirty="0" err="1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Fragen</a:t>
            </a:r>
            <a:r>
              <a:rPr lang="en-US" sz="4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zu Wirklichkeits- und Möglichkeitskonstruktionen</a:t>
            </a:r>
            <a:endParaRPr lang="en-US" sz="445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F81F9134-3140-1AA3-AC84-6C71A6D9FB95}"/>
              </a:ext>
            </a:extLst>
          </p:cNvPr>
          <p:cNvSpPr/>
          <p:nvPr/>
        </p:nvSpPr>
        <p:spPr>
          <a:xfrm>
            <a:off x="793790" y="3526631"/>
            <a:ext cx="13042821" cy="3378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Man geht durch innere „Räume" und lotet ihre Dimensionen aus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Fragen nach </a:t>
            </a: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Wirklichkeitskonstruktionen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sollen aktuellen Kontext erhellen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Problempaket aufpacken – weiter differenzieren in Verhalten und Beschreibung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Beschreibungen rund ums Problem – v.a. mit Klassifikations- oder Prozentfragen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Tanz ums Problem erfragen – Interaktionskreisläufe erheben, Unterschiede in Intensität der Reaktion, Art der Reaktion anderer, eigene Reaktion auf die Reaktionen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Erklärungen für das Problem erfragen – wer hat welche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Bedeutung des Problems für die Beziehungen – für Hypothesen zu Sinn und Nutzen des Problems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40228513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169D5-A453-64A4-2CF7-23FF2FB79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7F5E880-F327-8283-8AC8-CCBB5F3826C7}"/>
              </a:ext>
            </a:extLst>
          </p:cNvPr>
          <p:cNvSpPr/>
          <p:nvPr/>
        </p:nvSpPr>
        <p:spPr>
          <a:xfrm>
            <a:off x="793790" y="801291"/>
            <a:ext cx="6652498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endParaRPr lang="en-US" sz="21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0D65148-1B17-CEE0-26FE-DD81FF358440}"/>
              </a:ext>
            </a:extLst>
          </p:cNvPr>
          <p:cNvSpPr/>
          <p:nvPr/>
        </p:nvSpPr>
        <p:spPr>
          <a:xfrm>
            <a:off x="793790" y="1219676"/>
            <a:ext cx="10116741" cy="6734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7) </a:t>
            </a:r>
            <a:r>
              <a:rPr lang="en-US" sz="4200" b="1" dirty="0" err="1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Fragen</a:t>
            </a:r>
            <a:r>
              <a:rPr lang="en-US" sz="42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nach Problem- &amp; Lösungsszenarien</a:t>
            </a:r>
            <a:endParaRPr lang="en-US" sz="42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1D00BD2-F324-5AD4-143C-8E05C34DB5F4}"/>
              </a:ext>
            </a:extLst>
          </p:cNvPr>
          <p:cNvSpPr/>
          <p:nvPr/>
        </p:nvSpPr>
        <p:spPr>
          <a:xfrm>
            <a:off x="793790" y="2200156"/>
            <a:ext cx="13042821" cy="52281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Spielerisches Überlegen neuer Möglichkeiten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Wichtig: neutral in Bezug auf das Ergebnis bleiben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Verbesserungsfragen</a:t>
            </a:r>
            <a:endParaRPr lang="en-US" sz="1650" dirty="0"/>
          </a:p>
          <a:p>
            <a:pPr marL="685800" lvl="1" indent="-342900" algn="l">
              <a:lnSpc>
                <a:spcPts val="2600"/>
              </a:lnSpc>
              <a:buSzPct val="100000"/>
              <a:buChar char="◦"/>
            </a:pP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Fragen nach Ausnahmen</a:t>
            </a:r>
            <a:endParaRPr lang="en-US" sz="1650" dirty="0"/>
          </a:p>
          <a:p>
            <a:pPr marL="685800" lvl="1" indent="-342900" algn="l">
              <a:lnSpc>
                <a:spcPts val="2600"/>
              </a:lnSpc>
              <a:buSzPct val="100000"/>
              <a:buChar char="◦"/>
            </a:pP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Fragen nach Ressourcen – unabhängig vom Problem – was soll bleiben?</a:t>
            </a:r>
            <a:endParaRPr lang="en-US" sz="1650" dirty="0"/>
          </a:p>
          <a:p>
            <a:pPr marL="685800" lvl="1" indent="-342900" algn="l">
              <a:lnSpc>
                <a:spcPts val="2600"/>
              </a:lnSpc>
              <a:buSzPct val="100000"/>
              <a:buChar char="◦"/>
            </a:pP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Wunderfrage – falls Klient:innen keine Ausnahmen nennen können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Verschlimmerungsfragen</a:t>
            </a:r>
            <a:endParaRPr lang="en-US" sz="1650" dirty="0"/>
          </a:p>
          <a:p>
            <a:pPr marL="685800" lvl="1" indent="-342900" algn="l">
              <a:lnSpc>
                <a:spcPts val="2600"/>
              </a:lnSpc>
              <a:buSzPct val="100000"/>
              <a:buChar char="◦"/>
            </a:pP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Geht um die Entwicklung wertschätzender Perspektiven auf „das Problem"</a:t>
            </a:r>
            <a:endParaRPr lang="en-US" sz="1650" dirty="0"/>
          </a:p>
          <a:p>
            <a:pPr marL="685800" lvl="1" indent="-342900" algn="l">
              <a:lnSpc>
                <a:spcPts val="2600"/>
              </a:lnSpc>
              <a:buSzPct val="100000"/>
              <a:buChar char="◦"/>
            </a:pP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Wie aktiv aufrecht zu erhalten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Fragen nach Nutzen, das Problem zu behalten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Zukunftspläne – wie lange das Problem noch behalten?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Fragen nach „Bewussten Rückfall"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„Als-ob"-Fragen</a:t>
            </a:r>
            <a:endParaRPr lang="en-US" sz="165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46B71F03-4FFF-3AE3-9C06-C731050CC3CD}"/>
              </a:ext>
            </a:extLst>
          </p:cNvPr>
          <p:cNvSpPr txBox="1"/>
          <p:nvPr/>
        </p:nvSpPr>
        <p:spPr>
          <a:xfrm>
            <a:off x="1975104" y="522647"/>
            <a:ext cx="9482339" cy="393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500"/>
              </a:lnSpc>
            </a:pPr>
            <a:r>
              <a:rPr lang="de-DE" dirty="0"/>
              <a:t>Systemisches Methodenrepertoire – 3. SYSTEMISCH FRAGEN – WUNDERFRAGE – EXTERNALISIEREN</a:t>
            </a:r>
          </a:p>
        </p:txBody>
      </p:sp>
    </p:spTree>
    <p:extLst>
      <p:ext uri="{BB962C8B-B14F-4D97-AF65-F5344CB8AC3E}">
        <p14:creationId xmlns:p14="http://schemas.microsoft.com/office/powerpoint/2010/main" val="287833578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B9CCE-BA55-748A-03D1-7A8966740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1DCDF000-9AA0-4ABA-B25B-3A8EC00F4C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689EB3C3-EFC5-DE00-8863-8280D5EFCF05}"/>
              </a:ext>
            </a:extLst>
          </p:cNvPr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>
              <a:alpha val="85000"/>
            </a:srgbClr>
          </a:solidFill>
          <a:ln/>
        </p:spPr>
        <p:txBody>
          <a:bodyPr/>
          <a:lstStyle/>
          <a:p>
            <a:pPr>
              <a:lnSpc>
                <a:spcPts val="2500"/>
              </a:lnSpc>
            </a:pPr>
            <a:endParaRPr lang="de-DE" dirty="0"/>
          </a:p>
          <a:p>
            <a:pPr>
              <a:lnSpc>
                <a:spcPts val="2500"/>
              </a:lnSpc>
            </a:pPr>
            <a:r>
              <a:rPr lang="de-DE" dirty="0"/>
              <a:t>         Systemisches Methodenrepertoire – 3. SYSTEMISCH FRAGEN – WUNDERFRAGE – EXTERNALISIEREN</a:t>
            </a: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3A8D82AC-A343-51C7-9F73-3596AAF819D9}"/>
              </a:ext>
            </a:extLst>
          </p:cNvPr>
          <p:cNvSpPr/>
          <p:nvPr/>
        </p:nvSpPr>
        <p:spPr>
          <a:xfrm>
            <a:off x="793790" y="1323856"/>
            <a:ext cx="700266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endParaRPr lang="en-US" sz="22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6BF1C51B-AD4F-32CA-1082-F90869FF6FBF}"/>
              </a:ext>
            </a:extLst>
          </p:cNvPr>
          <p:cNvSpPr/>
          <p:nvPr/>
        </p:nvSpPr>
        <p:spPr>
          <a:xfrm>
            <a:off x="793790" y="1768912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8) DIE WUNDERFRAGE</a:t>
            </a:r>
            <a:endParaRPr lang="en-US" sz="445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016CD316-9C9E-BBC5-432E-BD8E9A9491CD}"/>
              </a:ext>
            </a:extLst>
          </p:cNvPr>
          <p:cNvSpPr/>
          <p:nvPr/>
        </p:nvSpPr>
        <p:spPr>
          <a:xfrm>
            <a:off x="793790" y="3526631"/>
            <a:ext cx="13042821" cy="3378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ANGENOMMEN ES GESCHIEHT EIN WUNDER – WIE WÄRE DER TAG – WAS WÄRE ANDERES? </a:t>
            </a:r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WIE WÜRDEN SIE DEN TAG NEU ERLEBEN?</a:t>
            </a:r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WAS WÄRE LEICHTER – WIE WÜRDEN SIE SICH FÜHLEN?</a:t>
            </a:r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WIE WÜRDEN SIE HANDELN ANDERS – WO SIND DIE UNTERSCHIEDE?</a:t>
            </a:r>
          </a:p>
          <a:p>
            <a:pPr marL="342900" indent="-342900">
              <a:lnSpc>
                <a:spcPts val="2600"/>
              </a:lnSpc>
              <a:buSzPct val="100000"/>
              <a:buChar char="•"/>
            </a:pPr>
            <a:r>
              <a:rPr lang="en-US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Wer</a:t>
            </a:r>
            <a:r>
              <a:rPr lang="en-US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würde</a:t>
            </a:r>
            <a:r>
              <a:rPr lang="en-US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sich</a:t>
            </a:r>
            <a:r>
              <a:rPr lang="en-US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freuen</a:t>
            </a:r>
            <a:r>
              <a:rPr lang="en-US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?</a:t>
            </a:r>
          </a:p>
          <a:p>
            <a:pPr marL="342900" indent="-342900">
              <a:lnSpc>
                <a:spcPts val="2600"/>
              </a:lnSpc>
              <a:buSzPct val="100000"/>
              <a:buChar char="•"/>
            </a:pPr>
            <a:r>
              <a:rPr lang="en-US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Wer</a:t>
            </a:r>
            <a:r>
              <a:rPr lang="en-US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hätte</a:t>
            </a:r>
            <a:r>
              <a:rPr lang="en-US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da </a:t>
            </a:r>
            <a:r>
              <a:rPr lang="en-US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etwas</a:t>
            </a:r>
            <a:r>
              <a:rPr lang="en-US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dagegen</a:t>
            </a:r>
            <a:r>
              <a:rPr lang="en-US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???</a:t>
            </a:r>
          </a:p>
          <a:p>
            <a:pPr>
              <a:lnSpc>
                <a:spcPts val="2600"/>
              </a:lnSpc>
              <a:buSzPct val="100000"/>
            </a:pPr>
            <a:endParaRPr lang="en-US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>
              <a:lnSpc>
                <a:spcPts val="2600"/>
              </a:lnSpc>
              <a:buSzPct val="100000"/>
            </a:pPr>
            <a:r>
              <a:rPr lang="en-US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POTENTIAL – SICH IN DER LÖSUNG ZU ERLEBEN</a:t>
            </a:r>
          </a:p>
          <a:p>
            <a:pPr>
              <a:lnSpc>
                <a:spcPts val="2600"/>
              </a:lnSpc>
              <a:buSzPct val="100000"/>
            </a:pPr>
            <a:r>
              <a:rPr lang="en-US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POTENTIAL – BLOCKADEN AUFDECKEN?!?</a:t>
            </a:r>
            <a:endParaRPr lang="en-US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184776819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3C12B2B-AF44-7E58-0DFB-6F7B5F33CF26}"/>
              </a:ext>
            </a:extLst>
          </p:cNvPr>
          <p:cNvSpPr txBox="1"/>
          <p:nvPr/>
        </p:nvSpPr>
        <p:spPr>
          <a:xfrm>
            <a:off x="1674054" y="930936"/>
            <a:ext cx="10803987" cy="58834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e-AT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ÜBUNG - Wunderfrage</a:t>
            </a:r>
            <a:endParaRPr lang="de-AT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e-AT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 hilft fast immer ein </a:t>
            </a:r>
            <a:r>
              <a:rPr lang="de-AT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konkretes Beispiel mit Mini-Antworten</a:t>
            </a:r>
            <a:r>
              <a:rPr lang="de-AT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AT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e-AT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Beispiel:</a:t>
            </a:r>
            <a:br>
              <a:rPr lang="de-AT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AT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„Angenommen, über Nacht passiert ein Wunder, und das Problem ist gelöst. Woran merken Sie es morgen früh als Erstes?“</a:t>
            </a:r>
            <a:endParaRPr lang="de-AT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e-AT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Mögliche </a:t>
            </a:r>
            <a:r>
              <a:rPr lang="de-AT" sz="2400" b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Klient:innen-Antwort</a:t>
            </a:r>
            <a:r>
              <a:rPr lang="de-AT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de-AT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AT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„Ich würde ohne Druck aufwachen, mein Handy nicht sofort checken und mit etwas mehr Ruhe in den Tag gehen.“</a:t>
            </a:r>
            <a:endParaRPr lang="de-AT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de-AT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Therapeutische Vertiefung:</a:t>
            </a:r>
            <a:endParaRPr lang="de-AT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AT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Wer würde das als Erstes merken?</a:t>
            </a:r>
            <a:endParaRPr lang="de-AT" sz="2400" kern="100" dirty="0">
              <a:solidFill>
                <a:srgbClr val="0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AT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 würden Sie in der ersten Stunde des Tages anders tun?</a:t>
            </a:r>
            <a:endParaRPr lang="de-AT" sz="2400" kern="100" dirty="0">
              <a:solidFill>
                <a:srgbClr val="0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AT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 wäre eine Mini-Version dieses Wunders schon diese Woche?</a:t>
            </a:r>
            <a:endParaRPr lang="de-AT" sz="2400" kern="100" dirty="0">
              <a:solidFill>
                <a:srgbClr val="0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16244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3BD5A-B634-33CB-DE59-A0F5B9DF6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01307BD4-0070-B01F-7505-4FFCC44DD428}"/>
              </a:ext>
            </a:extLst>
          </p:cNvPr>
          <p:cNvSpPr/>
          <p:nvPr/>
        </p:nvSpPr>
        <p:spPr>
          <a:xfrm>
            <a:off x="793790" y="180439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Hypothesen bilden</a:t>
            </a:r>
            <a:endParaRPr lang="en-US" sz="44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32810C4-FD96-023D-93C2-877357323925}"/>
              </a:ext>
            </a:extLst>
          </p:cNvPr>
          <p:cNvSpPr/>
          <p:nvPr/>
        </p:nvSpPr>
        <p:spPr>
          <a:xfrm>
            <a:off x="793790" y="2966799"/>
            <a:ext cx="13042821" cy="34582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„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Man kann nicht nicht hypothetisieren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!"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G. Cecchin &amp; L. Boscolo: diese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Vorurteile als Ideengenerator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nutzen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Alle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Eindrücke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offen wahr- und annehmen,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eigene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innere Reaktionen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in Anfangssituationen bemerken (Verunsicherung, Müdigkeit, Entspannung, Sympathie,...)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unter der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therapeutischen Leitfrage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zu vorläufigen Hypothesen verknüpfen,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durch Fragen, in den Raum gestellte Behauptungen oder Experimente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überprüfen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und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bereitwillig wieder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verwerfen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 wenn es plausiblere gibt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„Du sollst nie eine Hypothese heiraten!"</a:t>
            </a:r>
            <a:endParaRPr lang="en-US" sz="1750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8AC70BB7-3CA7-AD3D-283B-4D90F78C6DAC}"/>
              </a:ext>
            </a:extLst>
          </p:cNvPr>
          <p:cNvSpPr txBox="1"/>
          <p:nvPr/>
        </p:nvSpPr>
        <p:spPr>
          <a:xfrm>
            <a:off x="1188720" y="804672"/>
            <a:ext cx="8752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Systemisches Methodenrepertoire – 4. INFORMATIONEN SAMMELN – HYPOTHESEN BILDEN</a:t>
            </a:r>
          </a:p>
        </p:txBody>
      </p:sp>
    </p:spTree>
    <p:extLst>
      <p:ext uri="{BB962C8B-B14F-4D97-AF65-F5344CB8AC3E}">
        <p14:creationId xmlns:p14="http://schemas.microsoft.com/office/powerpoint/2010/main" val="53317776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6472C-954B-9C84-A239-51D988FC8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34BE655-12FD-9769-731C-8B970AAF2A76}"/>
              </a:ext>
            </a:extLst>
          </p:cNvPr>
          <p:cNvSpPr/>
          <p:nvPr/>
        </p:nvSpPr>
        <p:spPr>
          <a:xfrm>
            <a:off x="793790" y="893445"/>
            <a:ext cx="10827068" cy="6734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Hypothesen bilden – die systemische Schleife</a:t>
            </a:r>
            <a:endParaRPr lang="en-US" sz="42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B289293-C663-1748-485A-0E10E9008258}"/>
              </a:ext>
            </a:extLst>
          </p:cNvPr>
          <p:cNvSpPr/>
          <p:nvPr/>
        </p:nvSpPr>
        <p:spPr>
          <a:xfrm>
            <a:off x="793790" y="2058114"/>
            <a:ext cx="6258520" cy="5206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Jeder </a:t>
            </a:r>
            <a:r>
              <a:rPr lang="en-US" sz="16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Frage</a:t>
            </a: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liegt eine bewusste oder unbewusste </a:t>
            </a:r>
            <a:r>
              <a:rPr lang="en-US" sz="16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Hypothese zugrunde</a:t>
            </a: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Therapeut:in beobachtet </a:t>
            </a:r>
            <a:r>
              <a:rPr lang="en-US" sz="16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verbale und nonverbale Botschaften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eine </a:t>
            </a:r>
            <a:r>
              <a:rPr lang="en-US" sz="16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Wirklichkeitskonstruktion und Annahme</a:t>
            </a: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verdichtet sich (Hypothese)</a:t>
            </a:r>
            <a:endParaRPr lang="en-US" sz="1650" dirty="0"/>
          </a:p>
          <a:p>
            <a:pPr marL="685800" lvl="1" indent="-342900" algn="l">
              <a:lnSpc>
                <a:spcPts val="2600"/>
              </a:lnSpc>
              <a:buSzPct val="100000"/>
              <a:buChar char="◦"/>
            </a:pP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z.B. was noch wichtig, wer noch relevant sein könnte, welche Ursachen es gibt,</a:t>
            </a:r>
            <a:endParaRPr lang="en-US" sz="1650" dirty="0"/>
          </a:p>
          <a:p>
            <a:pPr marL="685800" lvl="1" indent="-342900" algn="l">
              <a:lnSpc>
                <a:spcPts val="2600"/>
              </a:lnSpc>
              <a:buSzPct val="100000"/>
              <a:buChar char="◦"/>
            </a:pP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was Lösung verhindert,….</a:t>
            </a:r>
            <a:endParaRPr lang="en-US" sz="1650" dirty="0"/>
          </a:p>
          <a:p>
            <a:pPr marL="685800" lvl="1" indent="-342900" algn="l">
              <a:lnSpc>
                <a:spcPts val="2600"/>
              </a:lnSpc>
              <a:buSzPct val="100000"/>
              <a:buChar char="◦"/>
            </a:pP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sehr subjektiv und eingeschränkt – was nehme ich gerne wahr, was nicht? – sage mehr über das interne Deutungsmuster der Therapeut:in aus…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Hypothesen </a:t>
            </a:r>
            <a:r>
              <a:rPr lang="en-US" sz="165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führen</a:t>
            </a: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65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ev</a:t>
            </a:r>
            <a:r>
              <a:rPr lang="en-US" sz="165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 </a:t>
            </a: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einer </a:t>
            </a:r>
            <a:r>
              <a:rPr lang="en-US" sz="1650" b="1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bestimmten</a:t>
            </a:r>
            <a:r>
              <a:rPr lang="en-US" sz="16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Methode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Therapeut:in </a:t>
            </a:r>
            <a:r>
              <a:rPr lang="en-US" sz="16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beobachtet Reaktion</a:t>
            </a: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und beurteilt, ob die Richtung relevant ist</a:t>
            </a:r>
            <a:endParaRPr lang="en-US" sz="1650" dirty="0"/>
          </a:p>
        </p:txBody>
      </p:sp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9FC297D4-1221-F8FB-C5D6-4D71A7F258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5710" y="2104192"/>
            <a:ext cx="4323159" cy="241053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9AA2652E-0893-6A7E-A382-719BD14DF313}"/>
              </a:ext>
            </a:extLst>
          </p:cNvPr>
          <p:cNvSpPr txBox="1"/>
          <p:nvPr/>
        </p:nvSpPr>
        <p:spPr>
          <a:xfrm>
            <a:off x="2359152" y="356116"/>
            <a:ext cx="87527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Systemisches Methodenrepertoire – 4. INFORMATIONEN SAMMELN – HYPOTHESEN BILDEN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3410901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150DC-FA5E-B066-555A-E7E919C02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A1B38A40-8B5F-61DD-27C7-354EC8746B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1579181B-A0FB-D975-B085-BA02858D8915}"/>
              </a:ext>
            </a:extLst>
          </p:cNvPr>
          <p:cNvSpPr/>
          <p:nvPr/>
        </p:nvSpPr>
        <p:spPr>
          <a:xfrm>
            <a:off x="0" y="548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  <p:txBody>
          <a:bodyPr/>
          <a:lstStyle/>
          <a:p>
            <a:endParaRPr lang="de-DE" dirty="0"/>
          </a:p>
          <a:p>
            <a:r>
              <a:rPr lang="de-DE" dirty="0"/>
              <a:t>	Systemisches Methodenrepertoire – 4. INFORMATIONEN SAMMELN – HYPOTHESEN BILDEN</a:t>
            </a:r>
          </a:p>
          <a:p>
            <a:endParaRPr lang="de-DE" dirty="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AE944CCA-0641-5551-67AC-7FBE14968F6B}"/>
              </a:ext>
            </a:extLst>
          </p:cNvPr>
          <p:cNvSpPr/>
          <p:nvPr/>
        </p:nvSpPr>
        <p:spPr>
          <a:xfrm>
            <a:off x="793790" y="760928"/>
            <a:ext cx="6715839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endParaRPr lang="en-US" sz="145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5E690CE1-64C7-1821-8B1D-C006D779AA18}"/>
              </a:ext>
            </a:extLst>
          </p:cNvPr>
          <p:cNvSpPr/>
          <p:nvPr/>
        </p:nvSpPr>
        <p:spPr>
          <a:xfrm>
            <a:off x="793790" y="1029533"/>
            <a:ext cx="3823454" cy="460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9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Hypothesen entwickeln</a:t>
            </a:r>
            <a:endParaRPr lang="en-US" sz="2900" dirty="0"/>
          </a:p>
        </p:txBody>
      </p:sp>
      <p:pic>
        <p:nvPicPr>
          <p:cNvPr id="6" name="Image 1" descr="preencoded.png">
            <a:extLst>
              <a:ext uri="{FF2B5EF4-FFF2-40B4-BE49-F238E27FC236}">
                <a16:creationId xmlns:a16="http://schemas.microsoft.com/office/drawing/2014/main" id="{9825DFB2-596F-9D58-EE14-6E898B5EA5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5766" y="1741765"/>
            <a:ext cx="3297555" cy="3297555"/>
          </a:xfrm>
          <a:prstGeom prst="rect">
            <a:avLst/>
          </a:prstGeom>
        </p:spPr>
      </p:pic>
      <p:sp>
        <p:nvSpPr>
          <p:cNvPr id="7" name="Text 3">
            <a:extLst>
              <a:ext uri="{FF2B5EF4-FFF2-40B4-BE49-F238E27FC236}">
                <a16:creationId xmlns:a16="http://schemas.microsoft.com/office/drawing/2014/main" id="{2599EE4C-78C6-4BA7-11C1-3076FA5004CB}"/>
              </a:ext>
            </a:extLst>
          </p:cNvPr>
          <p:cNvSpPr/>
          <p:nvPr/>
        </p:nvSpPr>
        <p:spPr>
          <a:xfrm>
            <a:off x="3260467" y="2660511"/>
            <a:ext cx="207288" cy="259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C90685F8-4D9D-1243-2BA1-4D90132C1316}"/>
              </a:ext>
            </a:extLst>
          </p:cNvPr>
          <p:cNvSpPr/>
          <p:nvPr/>
        </p:nvSpPr>
        <p:spPr>
          <a:xfrm>
            <a:off x="793790" y="5260419"/>
            <a:ext cx="294799" cy="294799"/>
          </a:xfrm>
          <a:prstGeom prst="roundRect">
            <a:avLst>
              <a:gd name="adj" fmla="val 21005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DCB72380-DCF7-642A-A238-E756E9AF7083}"/>
              </a:ext>
            </a:extLst>
          </p:cNvPr>
          <p:cNvSpPr/>
          <p:nvPr/>
        </p:nvSpPr>
        <p:spPr>
          <a:xfrm>
            <a:off x="849094" y="5292685"/>
            <a:ext cx="184190" cy="2302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</a:t>
            </a:r>
            <a:endParaRPr lang="en-US" sz="1450" dirty="0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3F78FEE4-454C-2406-8C86-8EF01CDB19E6}"/>
              </a:ext>
            </a:extLst>
          </p:cNvPr>
          <p:cNvSpPr/>
          <p:nvPr/>
        </p:nvSpPr>
        <p:spPr>
          <a:xfrm>
            <a:off x="1184315" y="5292566"/>
            <a:ext cx="2116217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Kommunikationsprozesse</a:t>
            </a:r>
            <a:endParaRPr lang="en-US" sz="2000" dirty="0"/>
          </a:p>
        </p:txBody>
      </p:sp>
      <p:pic>
        <p:nvPicPr>
          <p:cNvPr id="11" name="Image 2" descr="preencoded.png">
            <a:extLst>
              <a:ext uri="{FF2B5EF4-FFF2-40B4-BE49-F238E27FC236}">
                <a16:creationId xmlns:a16="http://schemas.microsoft.com/office/drawing/2014/main" id="{451E5B4D-7C0B-D141-C85A-CA3969B462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5766" y="1741765"/>
            <a:ext cx="3297555" cy="3297555"/>
          </a:xfrm>
          <a:prstGeom prst="rect">
            <a:avLst/>
          </a:prstGeom>
        </p:spPr>
      </p:pic>
      <p:sp>
        <p:nvSpPr>
          <p:cNvPr id="12" name="Text 7">
            <a:extLst>
              <a:ext uri="{FF2B5EF4-FFF2-40B4-BE49-F238E27FC236}">
                <a16:creationId xmlns:a16="http://schemas.microsoft.com/office/drawing/2014/main" id="{8335CDE8-303D-188C-2EEA-573108FEF27A}"/>
              </a:ext>
            </a:extLst>
          </p:cNvPr>
          <p:cNvSpPr/>
          <p:nvPr/>
        </p:nvSpPr>
        <p:spPr>
          <a:xfrm>
            <a:off x="4461212" y="2660511"/>
            <a:ext cx="207288" cy="259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Shape 8">
            <a:extLst>
              <a:ext uri="{FF2B5EF4-FFF2-40B4-BE49-F238E27FC236}">
                <a16:creationId xmlns:a16="http://schemas.microsoft.com/office/drawing/2014/main" id="{FB6A54F0-5993-0761-FB6C-0F14ECE6B357}"/>
              </a:ext>
            </a:extLst>
          </p:cNvPr>
          <p:cNvSpPr/>
          <p:nvPr/>
        </p:nvSpPr>
        <p:spPr>
          <a:xfrm>
            <a:off x="793790" y="5776317"/>
            <a:ext cx="294799" cy="294799"/>
          </a:xfrm>
          <a:prstGeom prst="roundRect">
            <a:avLst>
              <a:gd name="adj" fmla="val 21005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2015019B-06FF-F25A-6FA9-5383FC96E672}"/>
              </a:ext>
            </a:extLst>
          </p:cNvPr>
          <p:cNvSpPr/>
          <p:nvPr/>
        </p:nvSpPr>
        <p:spPr>
          <a:xfrm>
            <a:off x="849094" y="5808583"/>
            <a:ext cx="184190" cy="2302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1450" dirty="0"/>
          </a:p>
        </p:txBody>
      </p:sp>
      <p:sp>
        <p:nvSpPr>
          <p:cNvPr id="15" name="Text 10">
            <a:extLst>
              <a:ext uri="{FF2B5EF4-FFF2-40B4-BE49-F238E27FC236}">
                <a16:creationId xmlns:a16="http://schemas.microsoft.com/office/drawing/2014/main" id="{69E18D1C-1E85-7320-8A35-050E1D304674}"/>
              </a:ext>
            </a:extLst>
          </p:cNvPr>
          <p:cNvSpPr/>
          <p:nvPr/>
        </p:nvSpPr>
        <p:spPr>
          <a:xfrm>
            <a:off x="1184315" y="5808464"/>
            <a:ext cx="1842968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Symptom</a:t>
            </a:r>
            <a:endParaRPr lang="en-US" sz="2000" dirty="0"/>
          </a:p>
        </p:txBody>
      </p:sp>
      <p:pic>
        <p:nvPicPr>
          <p:cNvPr id="16" name="Image 3" descr="preencoded.png">
            <a:extLst>
              <a:ext uri="{FF2B5EF4-FFF2-40B4-BE49-F238E27FC236}">
                <a16:creationId xmlns:a16="http://schemas.microsoft.com/office/drawing/2014/main" id="{0339FA1D-4A2D-F103-3A16-970E257579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5766" y="1741765"/>
            <a:ext cx="3297555" cy="3297555"/>
          </a:xfrm>
          <a:prstGeom prst="rect">
            <a:avLst/>
          </a:prstGeom>
        </p:spPr>
      </p:pic>
      <p:sp>
        <p:nvSpPr>
          <p:cNvPr id="17" name="Text 11">
            <a:extLst>
              <a:ext uri="{FF2B5EF4-FFF2-40B4-BE49-F238E27FC236}">
                <a16:creationId xmlns:a16="http://schemas.microsoft.com/office/drawing/2014/main" id="{362EB97F-6A40-4062-D1A9-983BEEBC633A}"/>
              </a:ext>
            </a:extLst>
          </p:cNvPr>
          <p:cNvSpPr/>
          <p:nvPr/>
        </p:nvSpPr>
        <p:spPr>
          <a:xfrm>
            <a:off x="4461212" y="3861256"/>
            <a:ext cx="207288" cy="259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Shape 12">
            <a:extLst>
              <a:ext uri="{FF2B5EF4-FFF2-40B4-BE49-F238E27FC236}">
                <a16:creationId xmlns:a16="http://schemas.microsoft.com/office/drawing/2014/main" id="{198D66B3-5486-BA2D-B5AC-6C464C15DEBF}"/>
              </a:ext>
            </a:extLst>
          </p:cNvPr>
          <p:cNvSpPr/>
          <p:nvPr/>
        </p:nvSpPr>
        <p:spPr>
          <a:xfrm>
            <a:off x="793790" y="6292215"/>
            <a:ext cx="294799" cy="294799"/>
          </a:xfrm>
          <a:prstGeom prst="roundRect">
            <a:avLst>
              <a:gd name="adj" fmla="val 21005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9" name="Text 13">
            <a:extLst>
              <a:ext uri="{FF2B5EF4-FFF2-40B4-BE49-F238E27FC236}">
                <a16:creationId xmlns:a16="http://schemas.microsoft.com/office/drawing/2014/main" id="{4E861E98-F8DB-215E-405C-4DFFF9376C85}"/>
              </a:ext>
            </a:extLst>
          </p:cNvPr>
          <p:cNvSpPr/>
          <p:nvPr/>
        </p:nvSpPr>
        <p:spPr>
          <a:xfrm>
            <a:off x="849094" y="6324481"/>
            <a:ext cx="184190" cy="2302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</a:t>
            </a:r>
            <a:endParaRPr lang="en-US" sz="1450" dirty="0"/>
          </a:p>
        </p:txBody>
      </p:sp>
      <p:sp>
        <p:nvSpPr>
          <p:cNvPr id="20" name="Text 14">
            <a:extLst>
              <a:ext uri="{FF2B5EF4-FFF2-40B4-BE49-F238E27FC236}">
                <a16:creationId xmlns:a16="http://schemas.microsoft.com/office/drawing/2014/main" id="{4E9D925B-B954-0315-B4A2-67A93DD1790F}"/>
              </a:ext>
            </a:extLst>
          </p:cNvPr>
          <p:cNvSpPr/>
          <p:nvPr/>
        </p:nvSpPr>
        <p:spPr>
          <a:xfrm>
            <a:off x="1184315" y="6324362"/>
            <a:ext cx="2343745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Wirklichkeitskonstruktionen</a:t>
            </a:r>
            <a:endParaRPr lang="en-US" sz="2000" dirty="0"/>
          </a:p>
        </p:txBody>
      </p:sp>
      <p:pic>
        <p:nvPicPr>
          <p:cNvPr id="21" name="Image 4" descr="preencoded.png">
            <a:extLst>
              <a:ext uri="{FF2B5EF4-FFF2-40B4-BE49-F238E27FC236}">
                <a16:creationId xmlns:a16="http://schemas.microsoft.com/office/drawing/2014/main" id="{DC9BFDE9-26B0-86A1-D5EE-7BCF355A22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5766" y="1741765"/>
            <a:ext cx="3297555" cy="3297555"/>
          </a:xfrm>
          <a:prstGeom prst="rect">
            <a:avLst/>
          </a:prstGeom>
        </p:spPr>
      </p:pic>
      <p:sp>
        <p:nvSpPr>
          <p:cNvPr id="22" name="Text 15">
            <a:extLst>
              <a:ext uri="{FF2B5EF4-FFF2-40B4-BE49-F238E27FC236}">
                <a16:creationId xmlns:a16="http://schemas.microsoft.com/office/drawing/2014/main" id="{3EF0ED6A-8985-9919-F341-8E45483A9BD2}"/>
              </a:ext>
            </a:extLst>
          </p:cNvPr>
          <p:cNvSpPr/>
          <p:nvPr/>
        </p:nvSpPr>
        <p:spPr>
          <a:xfrm>
            <a:off x="3260467" y="3861256"/>
            <a:ext cx="207288" cy="259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4</a:t>
            </a:r>
            <a:endParaRPr lang="en-US" sz="1600" dirty="0"/>
          </a:p>
        </p:txBody>
      </p:sp>
      <p:sp>
        <p:nvSpPr>
          <p:cNvPr id="23" name="Shape 16">
            <a:extLst>
              <a:ext uri="{FF2B5EF4-FFF2-40B4-BE49-F238E27FC236}">
                <a16:creationId xmlns:a16="http://schemas.microsoft.com/office/drawing/2014/main" id="{5A0F8456-791B-9716-C713-99A0AFD143F6}"/>
              </a:ext>
            </a:extLst>
          </p:cNvPr>
          <p:cNvSpPr/>
          <p:nvPr/>
        </p:nvSpPr>
        <p:spPr>
          <a:xfrm>
            <a:off x="793790" y="6808113"/>
            <a:ext cx="294799" cy="294799"/>
          </a:xfrm>
          <a:prstGeom prst="roundRect">
            <a:avLst>
              <a:gd name="adj" fmla="val 21005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4" name="Text 17">
            <a:extLst>
              <a:ext uri="{FF2B5EF4-FFF2-40B4-BE49-F238E27FC236}">
                <a16:creationId xmlns:a16="http://schemas.microsoft.com/office/drawing/2014/main" id="{7EA1D855-EFB5-0EFB-80F6-EDA123455B19}"/>
              </a:ext>
            </a:extLst>
          </p:cNvPr>
          <p:cNvSpPr/>
          <p:nvPr/>
        </p:nvSpPr>
        <p:spPr>
          <a:xfrm>
            <a:off x="849094" y="6840379"/>
            <a:ext cx="184190" cy="2302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4</a:t>
            </a:r>
            <a:endParaRPr lang="en-US" sz="1450" dirty="0"/>
          </a:p>
        </p:txBody>
      </p:sp>
      <p:sp>
        <p:nvSpPr>
          <p:cNvPr id="25" name="Text 18">
            <a:extLst>
              <a:ext uri="{FF2B5EF4-FFF2-40B4-BE49-F238E27FC236}">
                <a16:creationId xmlns:a16="http://schemas.microsoft.com/office/drawing/2014/main" id="{7E15D1BF-D5B5-0985-FC7C-77DFD372F52C}"/>
              </a:ext>
            </a:extLst>
          </p:cNvPr>
          <p:cNvSpPr/>
          <p:nvPr/>
        </p:nvSpPr>
        <p:spPr>
          <a:xfrm>
            <a:off x="1184315" y="6840260"/>
            <a:ext cx="1842968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000" dirty="0" err="1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Intrapsych</a:t>
            </a:r>
            <a:r>
              <a:rPr lang="en-US" sz="20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. Prozesse</a:t>
            </a:r>
            <a:endParaRPr lang="en-US" sz="2000" dirty="0"/>
          </a:p>
        </p:txBody>
      </p:sp>
      <p:sp>
        <p:nvSpPr>
          <p:cNvPr id="26" name="Text 19">
            <a:extLst>
              <a:ext uri="{FF2B5EF4-FFF2-40B4-BE49-F238E27FC236}">
                <a16:creationId xmlns:a16="http://schemas.microsoft.com/office/drawing/2014/main" id="{660BE566-C366-9A38-3D13-F25B4ECB560E}"/>
              </a:ext>
            </a:extLst>
          </p:cNvPr>
          <p:cNvSpPr/>
          <p:nvPr/>
        </p:nvSpPr>
        <p:spPr>
          <a:xfrm>
            <a:off x="1184315" y="7166372"/>
            <a:ext cx="5951101" cy="194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Denken</a:t>
            </a:r>
            <a:r>
              <a:rPr lang="en-US" sz="11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 </a:t>
            </a: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Fühlen</a:t>
            </a:r>
            <a:r>
              <a:rPr lang="en-US" sz="11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 </a:t>
            </a: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Motivation</a:t>
            </a:r>
            <a:endParaRPr lang="en-US" sz="2000" dirty="0"/>
          </a:p>
        </p:txBody>
      </p:sp>
      <p:sp>
        <p:nvSpPr>
          <p:cNvPr id="27" name="Text 20">
            <a:extLst>
              <a:ext uri="{FF2B5EF4-FFF2-40B4-BE49-F238E27FC236}">
                <a16:creationId xmlns:a16="http://schemas.microsoft.com/office/drawing/2014/main" id="{4ECE5F43-FBBC-D9EB-30F0-3C8EB4E3F556}"/>
              </a:ext>
            </a:extLst>
          </p:cNvPr>
          <p:cNvSpPr/>
          <p:nvPr/>
        </p:nvSpPr>
        <p:spPr>
          <a:xfrm>
            <a:off x="7315200" y="1164765"/>
            <a:ext cx="6341626" cy="59058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Wie könnte das Problem mit den </a:t>
            </a:r>
            <a:r>
              <a:rPr lang="en-US" sz="20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Aspekten</a:t>
            </a: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20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oder</a:t>
            </a:r>
            <a:b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</a:br>
            <a:b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</a:b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Eigenschaften des Systems </a:t>
            </a:r>
            <a:r>
              <a:rPr lang="en-US" sz="2000" b="1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zusammenhängen</a:t>
            </a: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?</a:t>
            </a:r>
            <a:b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</a:br>
            <a:b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</a:br>
            <a:endParaRPr lang="en-US" sz="2000" dirty="0">
              <a:solidFill>
                <a:srgbClr val="27252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endParaRPr lang="en-US" sz="200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20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Wirklichkeitssichten</a:t>
            </a:r>
            <a:b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</a:br>
            <a:b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</a:br>
            <a:endParaRPr lang="en-US" sz="2000" dirty="0">
              <a:solidFill>
                <a:srgbClr val="27252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endParaRPr lang="en-US" sz="200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Seit wann wird „es" als Problem benannt und von</a:t>
            </a:r>
            <a:b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</a:br>
            <a:b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</a:b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20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wem</a:t>
            </a: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?</a:t>
            </a:r>
            <a:b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</a:br>
            <a:endParaRPr lang="en-US" sz="2000" dirty="0">
              <a:solidFill>
                <a:srgbClr val="27252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endParaRPr lang="en-US" sz="200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Die Gefühle, Gedanken, Motive von </a:t>
            </a:r>
            <a:r>
              <a:rPr lang="en-US" sz="20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wem</a:t>
            </a: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20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erhalten</a:t>
            </a:r>
            <a:b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</a:br>
            <a:b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</a:b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Problem </a:t>
            </a:r>
            <a:r>
              <a:rPr lang="en-US" sz="20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aufrecht</a:t>
            </a: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?</a:t>
            </a:r>
          </a:p>
          <a:p>
            <a:pPr algn="l">
              <a:lnSpc>
                <a:spcPts val="1500"/>
              </a:lnSpc>
              <a:buSzPct val="100000"/>
            </a:pPr>
            <a:br>
              <a:rPr lang="en-US" sz="2000" dirty="0"/>
            </a:br>
            <a:endParaRPr lang="en-US" sz="200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Welche Werte, Maßstäbe, Regeln </a:t>
            </a:r>
            <a:r>
              <a:rPr lang="en-US" sz="20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könnten</a:t>
            </a: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20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mit</a:t>
            </a:r>
            <a:b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</a:br>
            <a:b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</a:b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Problem </a:t>
            </a:r>
            <a:r>
              <a:rPr lang="en-US" sz="20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zusammenhängen</a:t>
            </a: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?</a:t>
            </a:r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endParaRPr lang="en-US" sz="200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Welche </a:t>
            </a:r>
            <a:r>
              <a:rPr lang="en-US" sz="20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Kommunikationsweisen</a:t>
            </a: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und</a:t>
            </a:r>
            <a:b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</a:br>
            <a:b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</a:b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Beziehungsdynamiken könnten mit der </a:t>
            </a:r>
            <a:r>
              <a:rPr lang="en-US" sz="20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Problematik</a:t>
            </a:r>
            <a:b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</a:br>
            <a:b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</a:b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20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zusammenhängen</a:t>
            </a: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?</a:t>
            </a:r>
            <a:b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</a:br>
            <a:endParaRPr lang="en-US" sz="2000" dirty="0">
              <a:solidFill>
                <a:srgbClr val="27252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endParaRPr lang="en-US" sz="2000" dirty="0"/>
          </a:p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Wie wird die Entstehung und </a:t>
            </a:r>
            <a:r>
              <a:rPr lang="en-US" sz="20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Aufrechterhaltung</a:t>
            </a: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des</a:t>
            </a:r>
            <a:b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</a:br>
            <a:b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</a:b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Symptoms „</a:t>
            </a:r>
            <a:r>
              <a:rPr lang="en-US" sz="200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getragen</a:t>
            </a:r>
            <a:r>
              <a:rPr lang="en-US" sz="2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"?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9162011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6F918-021C-3988-0FD8-1D694C69A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6E2D5628-B354-04BE-B099-D10F88472E5D}"/>
              </a:ext>
            </a:extLst>
          </p:cNvPr>
          <p:cNvSpPr txBox="1"/>
          <p:nvPr/>
        </p:nvSpPr>
        <p:spPr>
          <a:xfrm>
            <a:off x="1261872" y="1560254"/>
            <a:ext cx="12261177" cy="597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/>
              <a:t>ÜBUNG – HYPOTHESEN BILDEN</a:t>
            </a:r>
          </a:p>
          <a:p>
            <a:endParaRPr lang="de-DE" dirty="0"/>
          </a:p>
          <a:p>
            <a:r>
              <a:rPr lang="de-DE" sz="2800" dirty="0"/>
              <a:t>Zeit: 10 Minuten</a:t>
            </a:r>
          </a:p>
          <a:p>
            <a:r>
              <a:rPr lang="de-DE" sz="2800" dirty="0"/>
              <a:t>Setting: 2-3er Gruppe</a:t>
            </a:r>
          </a:p>
          <a:p>
            <a:endParaRPr lang="de-DE" sz="2800" dirty="0"/>
          </a:p>
          <a:p>
            <a:r>
              <a:rPr lang="de-DE" sz="2800" dirty="0"/>
              <a:t>Ablauf:</a:t>
            </a:r>
          </a:p>
          <a:p>
            <a:endParaRPr lang="de-DE" sz="2800" dirty="0"/>
          </a:p>
          <a:p>
            <a:r>
              <a:rPr lang="de-DE" sz="2800" dirty="0"/>
              <a:t>Suchen Sie sich ein oder zwei Fallvignetten von den Folien oben aus uns versuchen </a:t>
            </a:r>
          </a:p>
          <a:p>
            <a:r>
              <a:rPr lang="de-DE" sz="2800" dirty="0"/>
              <a:t>Sie Hypothesen zu bilden. </a:t>
            </a:r>
          </a:p>
          <a:p>
            <a:r>
              <a:rPr lang="de-DE" sz="2800" dirty="0"/>
              <a:t>Versuchen Sie dann jede Hypothese in eine überprüfbare Frage zu formulieren!</a:t>
            </a:r>
          </a:p>
          <a:p>
            <a:endParaRPr lang="de-DE" sz="2800" dirty="0"/>
          </a:p>
          <a:p>
            <a:endParaRPr lang="de-DE" sz="2800" dirty="0"/>
          </a:p>
          <a:p>
            <a:endParaRPr lang="de-DE" sz="2800" dirty="0"/>
          </a:p>
          <a:p>
            <a:r>
              <a:rPr lang="de-DE" sz="2800" dirty="0" err="1"/>
              <a:t>Debref</a:t>
            </a:r>
            <a:r>
              <a:rPr lang="de-DE" sz="2800" dirty="0"/>
              <a:t>: Man darf die Hypothese nicht heiraten!!!</a:t>
            </a:r>
          </a:p>
        </p:txBody>
      </p:sp>
    </p:spTree>
    <p:extLst>
      <p:ext uri="{BB962C8B-B14F-4D97-AF65-F5344CB8AC3E}">
        <p14:creationId xmlns:p14="http://schemas.microsoft.com/office/powerpoint/2010/main" val="242961385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3C86E-8693-25F7-6FA7-1AE8BD141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E84A4AB-FC99-D053-4A00-3C85C8BA6191}"/>
              </a:ext>
            </a:extLst>
          </p:cNvPr>
          <p:cNvSpPr/>
          <p:nvPr/>
        </p:nvSpPr>
        <p:spPr>
          <a:xfrm>
            <a:off x="793790" y="2612231"/>
            <a:ext cx="1227963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</a:rPr>
              <a:t>“SICHTBAR MACHENDE“ METHODEN</a:t>
            </a:r>
            <a:endParaRPr lang="en-US" sz="445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93E37E95-4A75-0CE9-6AA7-1032102D3BF4}"/>
              </a:ext>
            </a:extLst>
          </p:cNvPr>
          <p:cNvSpPr/>
          <p:nvPr/>
        </p:nvSpPr>
        <p:spPr>
          <a:xfrm>
            <a:off x="793790" y="3774638"/>
            <a:ext cx="6407944" cy="807958"/>
          </a:xfrm>
          <a:prstGeom prst="roundRect">
            <a:avLst>
              <a:gd name="adj" fmla="val 4211"/>
            </a:avLst>
          </a:prstGeom>
          <a:solidFill>
            <a:srgbClr val="E5DFD2"/>
          </a:solidFill>
          <a:ln/>
        </p:spPr>
        <p:txBody>
          <a:bodyPr/>
          <a:lstStyle/>
          <a:p>
            <a:endParaRPr lang="de-DE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ADFA016-4FB7-A7A8-2ADA-0603F38A8B17}"/>
              </a:ext>
            </a:extLst>
          </p:cNvPr>
          <p:cNvSpPr/>
          <p:nvPr/>
        </p:nvSpPr>
        <p:spPr>
          <a:xfrm>
            <a:off x="1020604" y="400145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1. </a:t>
            </a:r>
            <a:r>
              <a:rPr lang="en-US" sz="2200" b="1" dirty="0" err="1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Familienskluptur</a:t>
            </a: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- </a:t>
            </a:r>
            <a:r>
              <a:rPr lang="en-US" sz="2200" b="1" dirty="0" err="1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Aufstellungen</a:t>
            </a:r>
            <a:endParaRPr lang="en-US" sz="22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E76BE43E-4B73-38E5-8945-C0D11B908871}"/>
              </a:ext>
            </a:extLst>
          </p:cNvPr>
          <p:cNvSpPr/>
          <p:nvPr/>
        </p:nvSpPr>
        <p:spPr>
          <a:xfrm>
            <a:off x="7428548" y="3774638"/>
            <a:ext cx="6408063" cy="807958"/>
          </a:xfrm>
          <a:prstGeom prst="roundRect">
            <a:avLst>
              <a:gd name="adj" fmla="val 4211"/>
            </a:avLst>
          </a:prstGeom>
          <a:solidFill>
            <a:srgbClr val="E5DFD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D885D3D-7BEB-7378-0690-72847B51D110}"/>
              </a:ext>
            </a:extLst>
          </p:cNvPr>
          <p:cNvSpPr/>
          <p:nvPr/>
        </p:nvSpPr>
        <p:spPr>
          <a:xfrm>
            <a:off x="7655362" y="400145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3. </a:t>
            </a:r>
            <a:r>
              <a:rPr lang="en-US" sz="2200" b="1" dirty="0" err="1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Genogramm</a:t>
            </a: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- </a:t>
            </a:r>
            <a:r>
              <a:rPr lang="en-US" sz="2200" b="1" dirty="0" err="1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Familienskizze</a:t>
            </a:r>
            <a:endParaRPr lang="en-US" sz="22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B5E7C266-5BF1-8D24-BC02-B4508A68C009}"/>
              </a:ext>
            </a:extLst>
          </p:cNvPr>
          <p:cNvSpPr/>
          <p:nvPr/>
        </p:nvSpPr>
        <p:spPr>
          <a:xfrm>
            <a:off x="793790" y="4809411"/>
            <a:ext cx="6407944" cy="807958"/>
          </a:xfrm>
          <a:prstGeom prst="roundRect">
            <a:avLst>
              <a:gd name="adj" fmla="val 4211"/>
            </a:avLst>
          </a:prstGeom>
          <a:solidFill>
            <a:srgbClr val="E5DFD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D35F9913-2E5D-591E-988E-911990C3511C}"/>
              </a:ext>
            </a:extLst>
          </p:cNvPr>
          <p:cNvSpPr/>
          <p:nvPr/>
        </p:nvSpPr>
        <p:spPr>
          <a:xfrm>
            <a:off x="1020604" y="503622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2. </a:t>
            </a:r>
            <a:r>
              <a:rPr lang="en-US" sz="2200" b="1" dirty="0" err="1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Zeitlinie</a:t>
            </a: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– Timeline</a:t>
            </a:r>
            <a:endParaRPr lang="en-US" sz="220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2FD2D34A-4192-B3C3-C4F4-5DE000D6D7EA}"/>
              </a:ext>
            </a:extLst>
          </p:cNvPr>
          <p:cNvSpPr/>
          <p:nvPr/>
        </p:nvSpPr>
        <p:spPr>
          <a:xfrm>
            <a:off x="7428548" y="4809411"/>
            <a:ext cx="6408063" cy="807958"/>
          </a:xfrm>
          <a:prstGeom prst="roundRect">
            <a:avLst>
              <a:gd name="adj" fmla="val 4211"/>
            </a:avLst>
          </a:prstGeom>
          <a:solidFill>
            <a:srgbClr val="E5DFD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2F9AAB4E-66BF-4E28-CF1D-61EF9E4090DB}"/>
              </a:ext>
            </a:extLst>
          </p:cNvPr>
          <p:cNvSpPr/>
          <p:nvPr/>
        </p:nvSpPr>
        <p:spPr>
          <a:xfrm>
            <a:off x="7655362" y="503622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A4A45"/>
                </a:solidFill>
                <a:latin typeface="Lato Bold" pitchFamily="34" charset="0"/>
                <a:ea typeface="Lato Bold" pitchFamily="34" charset="-122"/>
              </a:rPr>
              <a:t>4. </a:t>
            </a:r>
            <a:r>
              <a:rPr lang="en-US" sz="2200" b="1" dirty="0" err="1">
                <a:solidFill>
                  <a:srgbClr val="4A4A45"/>
                </a:solidFill>
                <a:latin typeface="Lato Bold" pitchFamily="34" charset="0"/>
                <a:ea typeface="Lato Bold" pitchFamily="34" charset="-122"/>
              </a:rPr>
              <a:t>Familienbrett</a:t>
            </a:r>
            <a:endParaRPr lang="en-US" sz="2200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D6E0E62-CADB-E60F-FD7A-0E7B25F4450D}"/>
              </a:ext>
            </a:extLst>
          </p:cNvPr>
          <p:cNvSpPr txBox="1"/>
          <p:nvPr/>
        </p:nvSpPr>
        <p:spPr>
          <a:xfrm>
            <a:off x="1408176" y="800664"/>
            <a:ext cx="97167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Systemisches Methodenrepertoire – 5. INTERVENTIONEN AUF HANDLUNGSEBENE –  VISUALISIEREN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160998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63E35-1000-8B64-ED63-55E3024F4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E75BB000-C609-65AC-3B99-D6A7EF2B0A27}"/>
              </a:ext>
            </a:extLst>
          </p:cNvPr>
          <p:cNvSpPr/>
          <p:nvPr/>
        </p:nvSpPr>
        <p:spPr>
          <a:xfrm>
            <a:off x="793790" y="1668542"/>
            <a:ext cx="5387102" cy="6734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00" b="1" dirty="0" err="1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Aufstellungen</a:t>
            </a:r>
            <a:endParaRPr lang="en-US" sz="42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FD417B4-EBBC-D9B0-1A86-7B308E52815B}"/>
              </a:ext>
            </a:extLst>
          </p:cNvPr>
          <p:cNvSpPr/>
          <p:nvPr/>
        </p:nvSpPr>
        <p:spPr>
          <a:xfrm>
            <a:off x="793790" y="2649022"/>
            <a:ext cx="13042821" cy="3911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Entstanden auf der Basis des therapeutischen Theaters </a:t>
            </a:r>
            <a:r>
              <a:rPr lang="en-US" sz="16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Ivan Illich (1910)</a:t>
            </a: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und </a:t>
            </a:r>
            <a:r>
              <a:rPr lang="en-US" sz="16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Jakob Moreno (1930)</a:t>
            </a: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; dadurch "Prinzipien von Verkörperung, Repräsentation und Sichtbarmachen innerpsychischer Dynamiken, die bis heute in der Aufstellungsarbeit eine entscheidende Rolle spielen" (öfs.at)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Weitere Entstehungswurzel die familientherapeutische Arbeit von </a:t>
            </a:r>
            <a:r>
              <a:rPr lang="en-US" sz="16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Virginia Stair (1950)</a:t>
            </a: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durch Einflüsse von Gestalttherapie, Psychodrama und Gregory Bateson =&gt; Skulptur und Familienrekonstruktion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Weiterentwicklung durch </a:t>
            </a:r>
            <a:r>
              <a:rPr lang="en-US" sz="16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Bert Hellinger (ca. 1980)</a:t>
            </a: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unter dem Einfluss der Arbeit von Ivan Boszormeny-Nagy (1970) zu Familien-Loyalitäten und –Verstrickungen. Ebenso gelernt bei </a:t>
            </a:r>
            <a:r>
              <a:rPr lang="en-US" sz="16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Ruth McClendon</a:t>
            </a: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und </a:t>
            </a:r>
            <a:r>
              <a:rPr lang="en-US" sz="16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Les Kadis (1979)</a:t>
            </a: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sowie bei </a:t>
            </a:r>
            <a:r>
              <a:rPr lang="en-US" sz="16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Thea Schönfelder (ca. 1980)</a:t>
            </a:r>
            <a:endParaRPr lang="en-US" sz="1650" dirty="0"/>
          </a:p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prozessorientierten, konstruktivistischen Aufstellungsmethoden vertreten und weiterentwickelt "durch </a:t>
            </a:r>
            <a:r>
              <a:rPr lang="en-US" sz="16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Matthias Varga von Kibéd</a:t>
            </a: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und </a:t>
            </a:r>
            <a:r>
              <a:rPr lang="en-US" sz="16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Insa Sparrer</a:t>
            </a: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entwickelten systemischen Strukturaufstellungen®, durch die autopoetischen Aufstellungen von </a:t>
            </a:r>
            <a:r>
              <a:rPr lang="en-US" sz="16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Siegfried Essen</a:t>
            </a: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 durch die dialogisch-systemische Aufstellungsarbeit von </a:t>
            </a:r>
            <a:r>
              <a:rPr lang="en-US" sz="16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Guni-Leila Baxa</a:t>
            </a: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und </a:t>
            </a:r>
            <a:r>
              <a:rPr lang="en-US" sz="16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Christine Blumenstein-Essen</a:t>
            </a: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 sowie durch </a:t>
            </a:r>
            <a:r>
              <a:rPr lang="en-US" sz="16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Ilse Gschwend</a:t>
            </a:r>
            <a:r>
              <a:rPr lang="en-US" sz="16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und andere" (Quelle: öfs)</a:t>
            </a:r>
            <a:endParaRPr lang="en-US" sz="1650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B1AF7B1-CF42-BF2A-2C97-9DC2AF78F39E}"/>
              </a:ext>
            </a:extLst>
          </p:cNvPr>
          <p:cNvSpPr txBox="1"/>
          <p:nvPr/>
        </p:nvSpPr>
        <p:spPr>
          <a:xfrm>
            <a:off x="1956816" y="715149"/>
            <a:ext cx="98959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Systemisches Methodenrepertoire – 5. INTERVENTIONEN AUF HANDLUNGSEBENE – c) AUFSTELLUNGEN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0895083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576AF-DAB8-98A1-E0A5-12E079503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5ED60DB-699B-F2D0-BA1C-1ED954E8CE83}"/>
              </a:ext>
            </a:extLst>
          </p:cNvPr>
          <p:cNvSpPr/>
          <p:nvPr/>
        </p:nvSpPr>
        <p:spPr>
          <a:xfrm>
            <a:off x="793790" y="1305401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920EC77-92A3-34A0-EA81-F1AA6D654A86}"/>
              </a:ext>
            </a:extLst>
          </p:cNvPr>
          <p:cNvSpPr/>
          <p:nvPr/>
        </p:nvSpPr>
        <p:spPr>
          <a:xfrm>
            <a:off x="976670" y="1132462"/>
            <a:ext cx="1017901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AUFSTELLUNGSARBEIT – </a:t>
            </a:r>
            <a:r>
              <a:rPr lang="en-US" sz="4450" dirty="0" err="1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allgemein</a:t>
            </a:r>
            <a:endParaRPr lang="en-US" sz="445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D2F93CF-1B7D-C9CE-7640-6275DC839E66}"/>
              </a:ext>
            </a:extLst>
          </p:cNvPr>
          <p:cNvSpPr/>
          <p:nvPr/>
        </p:nvSpPr>
        <p:spPr>
          <a:xfrm>
            <a:off x="793790" y="2944058"/>
            <a:ext cx="13042821" cy="41840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Systemische Therapie will Klient:innen helfen,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komplexe Zusammenhänge zu verstehen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und möglichst einfach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Lösungen sichtbar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machen.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Dafür muss viel Information gesammelt werden, diese in wenigen Kernbegriffen oder Landkarten zusammengefasst werden, um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Komplexität zu reduzieren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Fakten = Informationen, die höchst wahrscheinlich von allen Systemmitgliedern bestätigt werden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Sichtweisen = individuell unterschiedlich, ev. umstritten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Möglichkeiten u.a.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Genogramme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Landkarten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Chronologischer Zeitstrahl</a:t>
            </a:r>
            <a:endParaRPr lang="en-US" sz="175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DD118619-ECFA-E2BE-E4C6-508E5A6F4358}"/>
              </a:ext>
            </a:extLst>
          </p:cNvPr>
          <p:cNvSpPr txBox="1"/>
          <p:nvPr/>
        </p:nvSpPr>
        <p:spPr>
          <a:xfrm>
            <a:off x="2304288" y="313194"/>
            <a:ext cx="97517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Systemisches Methodenrepertoire – 5. INTERVENTIONEN AUF HANDLUNGSEBENE – VISUALISIEREN</a:t>
            </a:r>
          </a:p>
        </p:txBody>
      </p:sp>
    </p:spTree>
    <p:extLst>
      <p:ext uri="{BB962C8B-B14F-4D97-AF65-F5344CB8AC3E}">
        <p14:creationId xmlns:p14="http://schemas.microsoft.com/office/powerpoint/2010/main" val="167373259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23D07-6FF7-6965-414A-8FA157B0F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05CDD5FD-D6D4-4BDE-AB8F-78E9962C2088}"/>
              </a:ext>
            </a:extLst>
          </p:cNvPr>
          <p:cNvSpPr/>
          <p:nvPr/>
        </p:nvSpPr>
        <p:spPr>
          <a:xfrm>
            <a:off x="793790" y="1054656"/>
            <a:ext cx="1076360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endParaRPr lang="en-US" sz="22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8869688-47A0-56B2-3BC3-5066D339F40C}"/>
              </a:ext>
            </a:extLst>
          </p:cNvPr>
          <p:cNvSpPr/>
          <p:nvPr/>
        </p:nvSpPr>
        <p:spPr>
          <a:xfrm>
            <a:off x="793790" y="1499711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 err="1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Aufstellungen</a:t>
            </a:r>
            <a:r>
              <a:rPr lang="en-US" sz="4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: </a:t>
            </a:r>
            <a:r>
              <a:rPr lang="en-US" sz="4450" b="1" dirty="0" err="1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Familienskulptur</a:t>
            </a:r>
            <a:endParaRPr lang="en-US" sz="445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CFD8E99-2C3B-54F9-2978-7DE4580D2781}"/>
              </a:ext>
            </a:extLst>
          </p:cNvPr>
          <p:cNvSpPr/>
          <p:nvPr/>
        </p:nvSpPr>
        <p:spPr>
          <a:xfrm>
            <a:off x="793790" y="2548652"/>
            <a:ext cx="13042821" cy="46262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Aufgabe: </a:t>
            </a: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Beziehungen der Familie in Haltung und Position darzustellen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 „Stellen Sie sich vor, Sie wären ein Künstler, der die Aufgabe hätte, eine Skulptur von Ihrer Familie aufzubauen!"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die anderen in Haltung und Position so aufzustellen, wie er/sie sie erlebt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Mitglieder verharren und nehmen Empfindungen wahr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Auseinandersetzung zu Gefühlen, Änderungswünschen und Alternativbildern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Ziel: </a:t>
            </a: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ganzheitlicher Zugang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zum komplexen System „Familie": ohne Sprache, umgeht Rationalisierungen, führt schnell zum wesentlichen Thema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Möglichkeiten: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Therapeut:in konfrontiert Familie mit ihrem Bild (Beispiel Satir S. 280)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Simultanskulptur: jeder sich im Raum so positionieren, wie er/sie Beziehung zu anderen zurzeit erlebt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Unterschiedliche Skulpturen vor/nach wichtigen Ereignissen</a:t>
            </a:r>
            <a:endParaRPr lang="en-US" sz="175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91200A0C-8223-620A-8B29-6C91C9CDDD27}"/>
              </a:ext>
            </a:extLst>
          </p:cNvPr>
          <p:cNvSpPr txBox="1"/>
          <p:nvPr/>
        </p:nvSpPr>
        <p:spPr>
          <a:xfrm>
            <a:off x="1591056" y="859536"/>
            <a:ext cx="95115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Systemisches Methodenrepertoire – 5. INTERVENTIONEN AUF HANDLUNGSEBENE – VISUALISIEREN 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9311091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EBFFF-0E79-DCD6-ADC8-78EF60C90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4D7CEE0-55ED-9524-3D6B-F2002E0F1579}"/>
              </a:ext>
            </a:extLst>
          </p:cNvPr>
          <p:cNvSpPr/>
          <p:nvPr/>
        </p:nvSpPr>
        <p:spPr>
          <a:xfrm>
            <a:off x="785098" y="658892"/>
            <a:ext cx="9049583" cy="2978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endParaRPr lang="en-US" sz="18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04981F3-047A-6412-30FD-61C063E13ED1}"/>
              </a:ext>
            </a:extLst>
          </p:cNvPr>
          <p:cNvSpPr/>
          <p:nvPr/>
        </p:nvSpPr>
        <p:spPr>
          <a:xfrm>
            <a:off x="785098" y="1020842"/>
            <a:ext cx="7911465" cy="5959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50" b="1" dirty="0" err="1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Familienaufstellungen</a:t>
            </a:r>
            <a:r>
              <a:rPr lang="en-US" sz="37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nach Hellinger</a:t>
            </a:r>
            <a:endParaRPr lang="en-US" sz="3750" dirty="0"/>
          </a:p>
        </p:txBody>
      </p:sp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A267BA3A-4A4B-E12E-FD28-0C0BEB3D5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098" y="2037397"/>
            <a:ext cx="5352931" cy="5352931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FB9EE781-F474-EEE2-998B-908D72AA8F29}"/>
              </a:ext>
            </a:extLst>
          </p:cNvPr>
          <p:cNvSpPr/>
          <p:nvPr/>
        </p:nvSpPr>
        <p:spPr>
          <a:xfrm>
            <a:off x="7555349" y="2001322"/>
            <a:ext cx="6297573" cy="4996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5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Wurde als spezifische Methode lösungsorientierter Kurztherapie von </a:t>
            </a:r>
            <a:r>
              <a:rPr lang="en-US" sz="15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Bert Hellinger</a:t>
            </a:r>
            <a:r>
              <a:rPr lang="en-US" sz="15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1994 eingeführt um gemeinsam mit Ratsuchenden Hypothesen über Zusammenhänge zu entwickeln und Lösungsbilder zu suchen</a:t>
            </a:r>
            <a:endParaRPr lang="en-US" sz="1500" dirty="0"/>
          </a:p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5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Familienbeziehungen</a:t>
            </a:r>
            <a:r>
              <a:rPr lang="en-US" sz="15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werden durch </a:t>
            </a:r>
            <a:r>
              <a:rPr lang="en-US" sz="15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Stellvertreter im Raum</a:t>
            </a:r>
            <a:r>
              <a:rPr lang="en-US" sz="15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dargestellt</a:t>
            </a:r>
            <a:endParaRPr lang="en-US" sz="1500" dirty="0"/>
          </a:p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5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Wenige strukturelle Informationen &amp; bedeutsame Ereignisse erhoben</a:t>
            </a:r>
            <a:endParaRPr lang="en-US" sz="1500" dirty="0"/>
          </a:p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5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Stellvertreter:innen für Personen aus dem System</a:t>
            </a:r>
            <a:endParaRPr lang="en-US" sz="1500" dirty="0"/>
          </a:p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5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Schweigend und ohne Begründung im Raum positioniert „so wie es passt"</a:t>
            </a:r>
            <a:endParaRPr lang="en-US" sz="1500" dirty="0"/>
          </a:p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5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Stellvertreter:innen werden befragt</a:t>
            </a:r>
            <a:endParaRPr lang="en-US" sz="1500" dirty="0"/>
          </a:p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5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Therapeut:in interveniert &amp; sucht nach Lösungsbildern &amp; -sätzen, während Klient:in beobachtet</a:t>
            </a:r>
            <a:endParaRPr lang="en-US" sz="1500" dirty="0"/>
          </a:p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5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Klient:in tauscht mit Rollenspieler:in den Platz</a:t>
            </a:r>
            <a:endParaRPr lang="en-US" sz="1500" dirty="0"/>
          </a:p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5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Ziel: inneres Lösungsbild</a:t>
            </a:r>
            <a:r>
              <a:rPr lang="en-US" sz="15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anbieten, das arbeiten und reifen kann</a:t>
            </a:r>
            <a:endParaRPr lang="en-US" sz="1500" dirty="0"/>
          </a:p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5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Idee dahinter: es </a:t>
            </a:r>
            <a:r>
              <a:rPr lang="en-US" sz="15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gibt eine „Grundordnung"</a:t>
            </a:r>
            <a:r>
              <a:rPr lang="en-US" sz="15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oder „Ursprungsordnung", in der jede:r den „richtigen" Platz hat als normative Vorstellung </a:t>
            </a:r>
            <a:r>
              <a:rPr lang="en-US" sz="150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(Kritik !)</a:t>
            </a:r>
            <a:endParaRPr lang="en-US" sz="150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D1B01AA9-1235-6B55-DFD6-8122BD3BB54E}"/>
              </a:ext>
            </a:extLst>
          </p:cNvPr>
          <p:cNvSpPr txBox="1"/>
          <p:nvPr/>
        </p:nvSpPr>
        <p:spPr>
          <a:xfrm>
            <a:off x="2432304" y="342483"/>
            <a:ext cx="95131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Systemisches Methodenrepertoire – 5. INTERVENTIONEN AUF HANDLUNGSEBENE –  VISUALISIEREN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211247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E1700-954E-E4D4-2895-A9CBD3EB7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C2AE3BE-399E-8DF4-22B0-19242D94D7F9}"/>
              </a:ext>
            </a:extLst>
          </p:cNvPr>
          <p:cNvSpPr/>
          <p:nvPr/>
        </p:nvSpPr>
        <p:spPr>
          <a:xfrm>
            <a:off x="793790" y="901303"/>
            <a:ext cx="13042821" cy="261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endParaRPr lang="en-US" sz="14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0243488-AE82-0955-6119-9BA91A62848A}"/>
              </a:ext>
            </a:extLst>
          </p:cNvPr>
          <p:cNvSpPr/>
          <p:nvPr/>
        </p:nvSpPr>
        <p:spPr>
          <a:xfrm>
            <a:off x="793790" y="1307663"/>
            <a:ext cx="10740271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 err="1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Familienbrett</a:t>
            </a:r>
            <a:r>
              <a:rPr lang="en-US" sz="35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&amp; Co Variationen für die Einzeltherapie</a:t>
            </a:r>
            <a:endParaRPr lang="en-US" sz="3550" dirty="0"/>
          </a:p>
        </p:txBody>
      </p:sp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B7FA56FB-61F8-9BD0-54D0-D3AA42894E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255520"/>
            <a:ext cx="5040035" cy="5040035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8958F05A-2A0B-BD27-81E8-B925C331FEDA}"/>
              </a:ext>
            </a:extLst>
          </p:cNvPr>
          <p:cNvSpPr/>
          <p:nvPr/>
        </p:nvSpPr>
        <p:spPr>
          <a:xfrm>
            <a:off x="7544157" y="2222897"/>
            <a:ext cx="6300073" cy="3489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Ist eine Miniaturversion der Skulptur, 1978 von Kurt Ludewig entwickelt</a:t>
            </a:r>
            <a:endParaRPr lang="en-US" sz="1400" dirty="0"/>
          </a:p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Symbolisiert eine „virtuelle" Kommunikationsebene: stellt Meta-Kommunikation dar und ermöglicht diese</a:t>
            </a:r>
            <a:endParaRPr lang="en-US" sz="1400" dirty="0"/>
          </a:p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„Bitte wählen Sie für jedes Familienmitglied eine Figur und stellen sie diese so zueinander auf, die sie in der Familie zueinander stehen."</a:t>
            </a:r>
            <a:endParaRPr lang="en-US" sz="1400" dirty="0"/>
          </a:p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Ausprobieren bisher nicht erkannter Alternativen</a:t>
            </a:r>
            <a:endParaRPr lang="en-US" sz="1400" dirty="0"/>
          </a:p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Rekonstruktion vergangener Ereignisse</a:t>
            </a:r>
            <a:endParaRPr lang="en-US" sz="1400" dirty="0"/>
          </a:p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Ausmalen von Zukunftsphantasien</a:t>
            </a:r>
            <a:endParaRPr lang="en-US" sz="1400" dirty="0"/>
          </a:p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Beachtet werden: Entfernung, Blickrichtung, Platzierung, Reihenfolge &amp; Anordnung,…</a:t>
            </a:r>
            <a:endParaRPr lang="en-US" sz="1400" dirty="0"/>
          </a:p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Durch zirkuläres Fragen werden Wechselwirkungen sichtbar und ein Suchprozess eingeleitet</a:t>
            </a:r>
            <a:endParaRPr lang="en-US" sz="140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8EDED1A-DBB8-CC78-E0D6-0743B9FB8C00}"/>
              </a:ext>
            </a:extLst>
          </p:cNvPr>
          <p:cNvSpPr txBox="1"/>
          <p:nvPr/>
        </p:nvSpPr>
        <p:spPr>
          <a:xfrm>
            <a:off x="1664208" y="454312"/>
            <a:ext cx="11283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Systemisches Methodenrepertoire – 5. INTERVENTIONEN AUF HANDLUNGSEBENE – VISUALISIEREN</a:t>
            </a:r>
          </a:p>
        </p:txBody>
      </p:sp>
    </p:spTree>
    <p:extLst>
      <p:ext uri="{BB962C8B-B14F-4D97-AF65-F5344CB8AC3E}">
        <p14:creationId xmlns:p14="http://schemas.microsoft.com/office/powerpoint/2010/main" val="281994875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1882C-05DB-4B97-AC34-8444688CA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2410002F-D717-8589-5AA9-B6D36EE6FEAE}"/>
              </a:ext>
            </a:extLst>
          </p:cNvPr>
          <p:cNvSpPr/>
          <p:nvPr/>
        </p:nvSpPr>
        <p:spPr>
          <a:xfrm>
            <a:off x="736783" y="1070491"/>
            <a:ext cx="8982432" cy="7068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 err="1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Genogramm</a:t>
            </a:r>
            <a:r>
              <a:rPr lang="en-US" sz="4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- </a:t>
            </a:r>
            <a:r>
              <a:rPr lang="en-US" sz="4450" b="1" dirty="0" err="1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Familienskizze</a:t>
            </a:r>
            <a:endParaRPr lang="en-US" sz="445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0A1DCFA-244C-DE64-C543-50473EE2A6B6}"/>
              </a:ext>
            </a:extLst>
          </p:cNvPr>
          <p:cNvSpPr/>
          <p:nvPr/>
        </p:nvSpPr>
        <p:spPr>
          <a:xfrm>
            <a:off x="791647" y="2115622"/>
            <a:ext cx="13047107" cy="54869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Übersichtliche </a:t>
            </a: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Darstellung mehrgenerationaler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Familiensysteme</a:t>
            </a:r>
            <a:endParaRPr lang="en-US" sz="1750" dirty="0"/>
          </a:p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Im Rahmen der ersten Sitzung mit späteren Ergänzungen</a:t>
            </a:r>
            <a:endParaRPr lang="en-US" sz="1750" dirty="0"/>
          </a:p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Aktuelle Situation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erheben: gab es Veränderungen, Vorkommnisse in der Familie, oder steht etwas bevor (Geburt, Scheidung, Tod, Umzug,...)</a:t>
            </a:r>
            <a:endParaRPr lang="en-US" sz="1750" dirty="0"/>
          </a:p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Wer weiß vom Problem, hat wie reagiert, hatte jemand schon mal was Ähnliches</a:t>
            </a:r>
            <a:endParaRPr lang="en-US" sz="1750" dirty="0"/>
          </a:p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Infos über </a:t>
            </a: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umfassenden Familienkontext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</a:t>
            </a:r>
            <a:endParaRPr lang="en-US" sz="1750" dirty="0"/>
          </a:p>
          <a:p>
            <a:pPr marL="685800" lvl="1" indent="-342900" algn="l">
              <a:lnSpc>
                <a:spcPts val="2800"/>
              </a:lnSpc>
              <a:buSzPct val="100000"/>
              <a:buChar char="◦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Wann geboren, lebt sie noch, wenn nein: wann und wie gestorben, soziale Stellung</a:t>
            </a:r>
            <a:endParaRPr lang="en-US" sz="1750" dirty="0"/>
          </a:p>
          <a:p>
            <a:pPr marL="685800" lvl="1" indent="-342900" algn="l">
              <a:lnSpc>
                <a:spcPts val="2800"/>
              </a:lnSpc>
              <a:buSzPct val="100000"/>
              <a:buChar char="◦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Wann Eltern kennengelernt/geheiratet, besondere Vorkommnisse</a:t>
            </a:r>
            <a:endParaRPr lang="en-US" sz="1750" dirty="0"/>
          </a:p>
          <a:p>
            <a:pPr marL="685800" lvl="1" indent="-342900" algn="l">
              <a:lnSpc>
                <a:spcPts val="2800"/>
              </a:lnSpc>
              <a:buSzPct val="100000"/>
              <a:buChar char="◦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3-4 Generationen zurück</a:t>
            </a:r>
            <a:endParaRPr lang="en-US" sz="1750" dirty="0"/>
          </a:p>
          <a:p>
            <a:pPr marL="685800" lvl="1" indent="-342900" algn="l">
              <a:lnSpc>
                <a:spcPts val="2800"/>
              </a:lnSpc>
              <a:buSzPct val="100000"/>
              <a:buChar char="◦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Fragen zum sozialen Umfeld: wer war sonst noch wichtig, lebte im Haushalt,...</a:t>
            </a:r>
            <a:endParaRPr lang="en-US" sz="1750" dirty="0"/>
          </a:p>
          <a:p>
            <a:pPr marL="685800" lvl="1" indent="-342900" algn="l">
              <a:lnSpc>
                <a:spcPts val="2800"/>
              </a:lnSpc>
              <a:buSzPct val="100000"/>
              <a:buChar char="◦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Zusammenhang zu historischen Entwicklungen</a:t>
            </a:r>
            <a:endParaRPr lang="en-US" sz="1750" dirty="0"/>
          </a:p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Ergibt wichtige Hinweise auf </a:t>
            </a: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Regeln, Erwartungen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– v.a. beim Fokus auf Änderungen von Mustern bzw. Auftreten von Problemen/Symptomen</a:t>
            </a:r>
            <a:endParaRPr lang="en-US" sz="175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44846D78-0229-E863-7F79-4B526CE1B0D5}"/>
              </a:ext>
            </a:extLst>
          </p:cNvPr>
          <p:cNvSpPr txBox="1"/>
          <p:nvPr/>
        </p:nvSpPr>
        <p:spPr>
          <a:xfrm>
            <a:off x="1133856" y="255031"/>
            <a:ext cx="96943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Systemisches Methodenrepertoire – 5. INTERVENTIONEN AUF HANDLUNGSEBENE –  VISUALISIEREN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3496943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D2449-2DBB-1177-7AAD-0447CBDF8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24DFFE1-C6DF-C36B-B937-7AC1DCC61A5D}"/>
              </a:ext>
            </a:extLst>
          </p:cNvPr>
          <p:cNvSpPr/>
          <p:nvPr/>
        </p:nvSpPr>
        <p:spPr>
          <a:xfrm>
            <a:off x="788670" y="619720"/>
            <a:ext cx="13053060" cy="1408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Das Genogramm Sigmund Freuds 40 Jahre: Migräne &amp; Arbeitsstörung</a:t>
            </a:r>
            <a:endParaRPr lang="en-US" sz="4400" dirty="0"/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70761D12-9918-656E-F423-04F438AAF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670" y="2615803"/>
            <a:ext cx="6251615" cy="4742974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C10D742A-7984-0AE4-0D54-008840963603}"/>
              </a:ext>
            </a:extLst>
          </p:cNvPr>
          <p:cNvSpPr/>
          <p:nvPr/>
        </p:nvSpPr>
        <p:spPr>
          <a:xfrm>
            <a:off x="7597735" y="2587823"/>
            <a:ext cx="2817019" cy="3520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Mögliche Hypothesen</a:t>
            </a:r>
            <a:endParaRPr lang="en-US" sz="22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DD5FCBAB-5B61-0C4D-B8D9-607777669E8E}"/>
              </a:ext>
            </a:extLst>
          </p:cNvPr>
          <p:cNvSpPr/>
          <p:nvPr/>
        </p:nvSpPr>
        <p:spPr>
          <a:xfrm>
            <a:off x="7597735" y="3163729"/>
            <a:ext cx="6251615" cy="2470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Viele Kinder</a:t>
            </a:r>
            <a:endParaRPr lang="en-US" sz="1750" dirty="0"/>
          </a:p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Jüngere Schwester der Mutter</a:t>
            </a:r>
            <a:endParaRPr lang="en-US" sz="1750" dirty="0"/>
          </a:p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Ähnliche Konstellation wie in Herkunftsfamilie (2. Frau des Vaters auch jünger)</a:t>
            </a:r>
            <a:endParaRPr lang="en-US" sz="1750" dirty="0"/>
          </a:p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Verantwortung als ältester Sohn</a:t>
            </a:r>
            <a:endParaRPr lang="en-US" sz="1750" dirty="0"/>
          </a:p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Einfluss durch Tod des Vaters in dem Jahr</a:t>
            </a:r>
            <a:endParaRPr lang="en-US" sz="175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1C36488-7122-5448-BFFA-CB83C3E64166}"/>
              </a:ext>
            </a:extLst>
          </p:cNvPr>
          <p:cNvSpPr txBox="1"/>
          <p:nvPr/>
        </p:nvSpPr>
        <p:spPr>
          <a:xfrm>
            <a:off x="2721197" y="224492"/>
            <a:ext cx="9460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Systemisches Methodenrepertoire – 5. INTERVENTIONEN AUF HANDLUNGSEBENE – VISUALISIEREN</a:t>
            </a:r>
          </a:p>
        </p:txBody>
      </p:sp>
    </p:spTree>
    <p:extLst>
      <p:ext uri="{BB962C8B-B14F-4D97-AF65-F5344CB8AC3E}">
        <p14:creationId xmlns:p14="http://schemas.microsoft.com/office/powerpoint/2010/main" val="76208417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3C3A3-EB82-0E7F-FC77-2569B9F37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C2D1F862-CDA2-5A66-2CE2-077971AC6D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629126"/>
            <a:ext cx="12390596" cy="6971348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98604A54-2FC3-3CB3-6592-58C4C491BB51}"/>
              </a:ext>
            </a:extLst>
          </p:cNvPr>
          <p:cNvSpPr txBox="1"/>
          <p:nvPr/>
        </p:nvSpPr>
        <p:spPr>
          <a:xfrm>
            <a:off x="2889504" y="164592"/>
            <a:ext cx="10282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Systemisches Methodenrepertoire – 5. INTERVENTIONEN AUF HANDLUNGSEBENE – c) AUFSTELLUNGEN</a:t>
            </a:r>
          </a:p>
        </p:txBody>
      </p:sp>
    </p:spTree>
    <p:extLst>
      <p:ext uri="{BB962C8B-B14F-4D97-AF65-F5344CB8AC3E}">
        <p14:creationId xmlns:p14="http://schemas.microsoft.com/office/powerpoint/2010/main" val="48689728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2BB8F-8CF4-C328-71F3-53191DBC7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0048D026-7023-AD11-D20D-522C44AD7932}"/>
              </a:ext>
            </a:extLst>
          </p:cNvPr>
          <p:cNvSpPr/>
          <p:nvPr/>
        </p:nvSpPr>
        <p:spPr>
          <a:xfrm>
            <a:off x="793790" y="915829"/>
            <a:ext cx="13042821" cy="261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74</a:t>
            </a:r>
            <a:endParaRPr lang="en-US" sz="1400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862AC78-4D74-8950-8C46-F82B59B5F23D}"/>
              </a:ext>
            </a:extLst>
          </p:cNvPr>
          <p:cNvSpPr txBox="1"/>
          <p:nvPr/>
        </p:nvSpPr>
        <p:spPr>
          <a:xfrm>
            <a:off x="2157984" y="2231136"/>
            <a:ext cx="10506274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ÜBUNG GENOGRAMM</a:t>
            </a:r>
          </a:p>
          <a:p>
            <a:endParaRPr lang="de-DE" sz="2400" b="1" dirty="0"/>
          </a:p>
          <a:p>
            <a:endParaRPr lang="de-DE" sz="2400" b="1" dirty="0"/>
          </a:p>
          <a:p>
            <a:r>
              <a:rPr lang="de-DE" sz="2400" dirty="0"/>
              <a:t>Zeit: 15 Minuten</a:t>
            </a:r>
          </a:p>
          <a:p>
            <a:r>
              <a:rPr lang="de-DE" sz="2400" dirty="0"/>
              <a:t>Setting: Einzel </a:t>
            </a:r>
          </a:p>
          <a:p>
            <a:endParaRPr lang="de-DE" sz="2400" dirty="0"/>
          </a:p>
          <a:p>
            <a:r>
              <a:rPr lang="de-DE" sz="2400" dirty="0"/>
              <a:t>Ablauf: Versuchen Sie ein Genogramm – Familienskizze Ihrer Familie zu zeichnen!</a:t>
            </a:r>
          </a:p>
          <a:p>
            <a:endParaRPr lang="de-DE" sz="2400" dirty="0"/>
          </a:p>
          <a:p>
            <a:r>
              <a:rPr lang="de-DE" sz="2400" dirty="0" err="1"/>
              <a:t>Debrief</a:t>
            </a:r>
            <a:r>
              <a:rPr lang="de-DE" sz="2400" dirty="0"/>
              <a:t>: wo waren die Herausforderungen?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42447F5B-0085-4DDD-24DC-4699D030BDD8}"/>
              </a:ext>
            </a:extLst>
          </p:cNvPr>
          <p:cNvSpPr txBox="1"/>
          <p:nvPr/>
        </p:nvSpPr>
        <p:spPr>
          <a:xfrm>
            <a:off x="2852928" y="853886"/>
            <a:ext cx="98113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Systemisches Methodenrepertoire – 5. INTERVENTIONEN AUF HANDLUNGSEBENE – VISUALISIEREN</a:t>
            </a:r>
          </a:p>
        </p:txBody>
      </p:sp>
    </p:spTree>
    <p:extLst>
      <p:ext uri="{BB962C8B-B14F-4D97-AF65-F5344CB8AC3E}">
        <p14:creationId xmlns:p14="http://schemas.microsoft.com/office/powerpoint/2010/main" val="270536001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91A511-790A-7E58-D339-E6AE73FC2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16D97CF1-6A5D-2DE1-1599-A1DCA4922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0F09E927-4AD6-1801-C454-AE45276BD0F3}"/>
              </a:ext>
            </a:extLst>
          </p:cNvPr>
          <p:cNvSpPr/>
          <p:nvPr/>
        </p:nvSpPr>
        <p:spPr>
          <a:xfrm>
            <a:off x="793790" y="982147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DFB76FBE-A30B-0165-CE5D-CE4D7B1BBB58}"/>
              </a:ext>
            </a:extLst>
          </p:cNvPr>
          <p:cNvSpPr/>
          <p:nvPr/>
        </p:nvSpPr>
        <p:spPr>
          <a:xfrm>
            <a:off x="793790" y="1934766"/>
            <a:ext cx="580929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Reisen auf der Zeitlinie</a:t>
            </a:r>
            <a:endParaRPr lang="en-US" sz="445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6DC6FC43-9D0F-B24F-0F8D-D6006EE6D525}"/>
              </a:ext>
            </a:extLst>
          </p:cNvPr>
          <p:cNvSpPr/>
          <p:nvPr/>
        </p:nvSpPr>
        <p:spPr>
          <a:xfrm>
            <a:off x="793790" y="2983706"/>
            <a:ext cx="7556421" cy="4467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Zukunfts- und lösungsorientierte Vorstellungen über </a:t>
            </a: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Raumanker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und </a:t>
            </a: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Bewegung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Zeitachse im Raum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definiert und symbolisch dargestellt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Ereignisse aus der Vergangenheit oder künftige Ereignisse werden entlanggelegt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ev. auch das Ereignis nach dem Ereignis: was ist nachdem Sie die Prüfung bestanden haben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Langsam auf der Zeitlinie hin und her gehen, Situationen bearbeiten, Zwischenschritte klären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Aus der Zukunft zurück schauen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…</a:t>
            </a:r>
            <a:endParaRPr lang="en-US" sz="175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27520A5-BC47-1712-5850-83C9AD5F4304}"/>
              </a:ext>
            </a:extLst>
          </p:cNvPr>
          <p:cNvSpPr txBox="1"/>
          <p:nvPr/>
        </p:nvSpPr>
        <p:spPr>
          <a:xfrm>
            <a:off x="499087" y="641986"/>
            <a:ext cx="78511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Systemisches Methodenrepertoire – 5. INTERVENTIONEN AUF HANDLUNGSEBENE</a:t>
            </a:r>
            <a:br>
              <a:rPr lang="de-DE" dirty="0"/>
            </a:br>
            <a:r>
              <a:rPr lang="de-DE" dirty="0"/>
              <a:t>VISUALISIEREN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5177822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DC22F-C5FF-29A0-0B6D-75817D514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0CB13F42-C6B4-943A-E981-8AC83EA7FB40}"/>
              </a:ext>
            </a:extLst>
          </p:cNvPr>
          <p:cNvSpPr txBox="1"/>
          <p:nvPr/>
        </p:nvSpPr>
        <p:spPr>
          <a:xfrm>
            <a:off x="1444752" y="1901952"/>
            <a:ext cx="12365949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ÜBUNG TIMELINE</a:t>
            </a:r>
          </a:p>
          <a:p>
            <a:endParaRPr lang="de-DE" sz="2400" dirty="0"/>
          </a:p>
          <a:p>
            <a:endParaRPr lang="de-DE" sz="2400" dirty="0"/>
          </a:p>
          <a:p>
            <a:r>
              <a:rPr lang="de-DE" sz="2400" dirty="0"/>
              <a:t>Zeit: 15 Minuten</a:t>
            </a:r>
          </a:p>
          <a:p>
            <a:r>
              <a:rPr lang="de-DE" sz="2400" dirty="0"/>
              <a:t>Setting: 2er</a:t>
            </a:r>
          </a:p>
          <a:p>
            <a:endParaRPr lang="de-DE" sz="2400" dirty="0"/>
          </a:p>
          <a:p>
            <a:endParaRPr lang="de-DE" sz="2400" dirty="0"/>
          </a:p>
          <a:p>
            <a:endParaRPr lang="de-DE" sz="2400" dirty="0"/>
          </a:p>
          <a:p>
            <a:r>
              <a:rPr lang="de-DE" sz="2400" dirty="0"/>
              <a:t>Ablauf:</a:t>
            </a:r>
          </a:p>
          <a:p>
            <a:r>
              <a:rPr lang="de-DE" sz="2400" dirty="0"/>
              <a:t>Versuchen Sie eine Timeline Ihres Lebens zu konstruieren – wichtige Eckpunkte Höhen, Tiefen.....  </a:t>
            </a:r>
          </a:p>
        </p:txBody>
      </p:sp>
    </p:spTree>
    <p:extLst>
      <p:ext uri="{BB962C8B-B14F-4D97-AF65-F5344CB8AC3E}">
        <p14:creationId xmlns:p14="http://schemas.microsoft.com/office/powerpoint/2010/main" val="283551905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8E9B0-4DFE-6229-FA6F-E69DC1BE7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55C175B-2CA5-B6BA-1CB5-CB0E5A1CE30A}"/>
              </a:ext>
            </a:extLst>
          </p:cNvPr>
          <p:cNvSpPr/>
          <p:nvPr/>
        </p:nvSpPr>
        <p:spPr>
          <a:xfrm>
            <a:off x="793790" y="678894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</a:rPr>
              <a:t>Externalisierung von Problemen und </a:t>
            </a:r>
            <a:r>
              <a:rPr lang="en-US" sz="4450" b="1" dirty="0" err="1">
                <a:solidFill>
                  <a:srgbClr val="282824"/>
                </a:solidFill>
                <a:latin typeface="Lato Bold" pitchFamily="34" charset="0"/>
                <a:ea typeface="Lato Bold" pitchFamily="34" charset="-122"/>
              </a:rPr>
              <a:t>dekonstruktives</a:t>
            </a:r>
            <a:r>
              <a:rPr lang="en-US" sz="4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</a:rPr>
              <a:t> </a:t>
            </a:r>
            <a:r>
              <a:rPr lang="en-US" sz="4450" b="1" dirty="0" err="1">
                <a:solidFill>
                  <a:srgbClr val="282824"/>
                </a:solidFill>
                <a:latin typeface="Lato Bold" pitchFamily="34" charset="0"/>
                <a:ea typeface="Lato Bold" pitchFamily="34" charset="-122"/>
              </a:rPr>
              <a:t>Fragen</a:t>
            </a:r>
            <a:endParaRPr lang="en-US" sz="4450" b="1" dirty="0">
              <a:solidFill>
                <a:srgbClr val="282824"/>
              </a:solidFill>
              <a:latin typeface="Lato Bold" pitchFamily="34" charset="0"/>
              <a:ea typeface="Lato Bold" pitchFamily="34" charset="-122"/>
            </a:endParaRPr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0876CA70-503D-A289-8D06-7C592ADA15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691765"/>
            <a:ext cx="864751" cy="1098947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6E12F156-EA1F-1811-E81F-8DE46FC63268}"/>
              </a:ext>
            </a:extLst>
          </p:cNvPr>
          <p:cNvSpPr/>
          <p:nvPr/>
        </p:nvSpPr>
        <p:spPr>
          <a:xfrm>
            <a:off x="793790" y="404586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Michael White</a:t>
            </a:r>
            <a:endParaRPr lang="en-US" sz="22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D91EAC0E-E6B9-68AB-7970-02CE7668E721}"/>
              </a:ext>
            </a:extLst>
          </p:cNvPr>
          <p:cNvSpPr/>
          <p:nvPr/>
        </p:nvSpPr>
        <p:spPr>
          <a:xfrm>
            <a:off x="793790" y="462700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1948-2008</a:t>
            </a:r>
            <a:endParaRPr lang="en-US" sz="1750" dirty="0"/>
          </a:p>
        </p:txBody>
      </p:sp>
      <p:pic>
        <p:nvPicPr>
          <p:cNvPr id="6" name="Image 1" descr="preencoded.png">
            <a:extLst>
              <a:ext uri="{FF2B5EF4-FFF2-40B4-BE49-F238E27FC236}">
                <a16:creationId xmlns:a16="http://schemas.microsoft.com/office/drawing/2014/main" id="{28ECC2CE-2732-9EEB-B40E-1B5CA4D594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5245060"/>
            <a:ext cx="1006435" cy="826651"/>
          </a:xfrm>
          <a:prstGeom prst="rect">
            <a:avLst/>
          </a:prstGeom>
        </p:spPr>
      </p:pic>
      <p:sp>
        <p:nvSpPr>
          <p:cNvPr id="7" name="Text 3">
            <a:extLst>
              <a:ext uri="{FF2B5EF4-FFF2-40B4-BE49-F238E27FC236}">
                <a16:creationId xmlns:a16="http://schemas.microsoft.com/office/drawing/2014/main" id="{14C7FBE6-C58B-72C0-731D-51FD985E5FD3}"/>
              </a:ext>
            </a:extLst>
          </p:cNvPr>
          <p:cNvSpPr/>
          <p:nvPr/>
        </p:nvSpPr>
        <p:spPr>
          <a:xfrm>
            <a:off x="793790" y="632686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David Epston</a:t>
            </a:r>
            <a:endParaRPr lang="en-US" sz="2200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D3B1BEC7-70E4-E6B2-FA24-1ACE5F3796A3}"/>
              </a:ext>
            </a:extLst>
          </p:cNvPr>
          <p:cNvSpPr/>
          <p:nvPr/>
        </p:nvSpPr>
        <p:spPr>
          <a:xfrm>
            <a:off x="793790" y="6908006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1944</a:t>
            </a:r>
            <a:endParaRPr lang="en-US" sz="1750" dirty="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6327AE24-A93F-B984-62AD-111A26F77946}"/>
              </a:ext>
            </a:extLst>
          </p:cNvPr>
          <p:cNvSpPr/>
          <p:nvPr/>
        </p:nvSpPr>
        <p:spPr>
          <a:xfrm>
            <a:off x="7599521" y="2640687"/>
            <a:ext cx="6244709" cy="4830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Vom australischen Familientherapeuten Michael White entwickelt (ca. 1990)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Ein „Problem" wird </a:t>
            </a: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wie ein äußeres Ding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 Objekt oder ein äußere Person vom „Besitzer" des Problems unterschieden.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Gleichsetzung des Problems mit der Eigenschaft der Person wird aufgehoben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Blick auf die Beziehung aller Beteiligten zum Problem und deren Umgang damit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Ermöglicht Außenperspektive auf das Problem und so neuen Bezug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Ist ein </a:t>
            </a: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therapeutisches Mittel</a:t>
            </a: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 kein Ziel!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Ziel ist eine </a:t>
            </a:r>
            <a:r>
              <a:rPr lang="en-US" sz="1750" b="1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Distanzierungsperspektive</a:t>
            </a:r>
            <a:endParaRPr lang="en-US" sz="1750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41E5A2D-579A-DD41-84A0-3383BF1B5DB5}"/>
              </a:ext>
            </a:extLst>
          </p:cNvPr>
          <p:cNvSpPr txBox="1"/>
          <p:nvPr/>
        </p:nvSpPr>
        <p:spPr>
          <a:xfrm>
            <a:off x="2438255" y="285196"/>
            <a:ext cx="9753889" cy="393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500"/>
              </a:lnSpc>
            </a:pPr>
            <a:r>
              <a:rPr lang="de-DE" dirty="0"/>
              <a:t>Systemisches Methodenrepertoire – 5. INTERVENTIONEN AUF HANDLUNGSEBENE – EXTERNALISIEREN</a:t>
            </a:r>
          </a:p>
        </p:txBody>
      </p:sp>
    </p:spTree>
    <p:extLst>
      <p:ext uri="{BB962C8B-B14F-4D97-AF65-F5344CB8AC3E}">
        <p14:creationId xmlns:p14="http://schemas.microsoft.com/office/powerpoint/2010/main" val="98115125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5679E109-657B-0202-D302-3961902DF2EA}"/>
              </a:ext>
            </a:extLst>
          </p:cNvPr>
          <p:cNvSpPr txBox="1"/>
          <p:nvPr/>
        </p:nvSpPr>
        <p:spPr>
          <a:xfrm>
            <a:off x="1772529" y="1125416"/>
            <a:ext cx="7873694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b="1" dirty="0"/>
              <a:t>Externalisieren</a:t>
            </a:r>
            <a:endParaRPr lang="de-AT" sz="2800" dirty="0"/>
          </a:p>
          <a:p>
            <a:endParaRPr lang="de-AT" sz="2800" b="1" dirty="0"/>
          </a:p>
          <a:p>
            <a:r>
              <a:rPr lang="de-AT" sz="2800" b="1" dirty="0"/>
              <a:t>Beispiel Angst/Panik:</a:t>
            </a:r>
            <a:br>
              <a:rPr lang="de-AT" sz="2800" dirty="0"/>
            </a:br>
            <a:r>
              <a:rPr lang="de-AT" sz="2800" dirty="0"/>
              <a:t>„Nicht: ,Ich bin panisch.‘</a:t>
            </a:r>
            <a:br>
              <a:rPr lang="de-AT" sz="2800" dirty="0"/>
            </a:br>
            <a:r>
              <a:rPr lang="de-AT" sz="2800" dirty="0"/>
              <a:t>Sondern: ,Die Panik taucht besonders vor Prüfungen </a:t>
            </a:r>
          </a:p>
          <a:p>
            <a:r>
              <a:rPr lang="de-AT" sz="2800" dirty="0"/>
              <a:t>auf und drängt sich in den Vordergrund.‘“</a:t>
            </a:r>
          </a:p>
          <a:p>
            <a:endParaRPr lang="de-AT" sz="2800" dirty="0"/>
          </a:p>
          <a:p>
            <a:r>
              <a:rPr lang="de-AT" sz="2800" b="1" dirty="0"/>
              <a:t>Mögliche Fragen:</a:t>
            </a:r>
            <a:endParaRPr lang="de-AT" sz="2800" dirty="0"/>
          </a:p>
          <a:p>
            <a:pPr lvl="0"/>
            <a:r>
              <a:rPr lang="de-AT" sz="2800" dirty="0"/>
              <a:t>Wann meldet sich die Panik besonders laut?</a:t>
            </a:r>
          </a:p>
          <a:p>
            <a:pPr lvl="0"/>
            <a:r>
              <a:rPr lang="de-AT" sz="2800" dirty="0"/>
              <a:t>Wann ist sie schwächer?</a:t>
            </a:r>
          </a:p>
          <a:p>
            <a:pPr lvl="0"/>
            <a:r>
              <a:rPr lang="de-AT" sz="2800" dirty="0"/>
              <a:t>Was hilft Ihnen, ihr weniger Raum zu geben?</a:t>
            </a:r>
          </a:p>
        </p:txBody>
      </p:sp>
    </p:spTree>
    <p:extLst>
      <p:ext uri="{BB962C8B-B14F-4D97-AF65-F5344CB8AC3E}">
        <p14:creationId xmlns:p14="http://schemas.microsoft.com/office/powerpoint/2010/main" val="412903634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B2F6C-3374-7846-24DE-7CCD80181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7D5DB918-C51A-7C74-2D84-A39A31A49AE1}"/>
              </a:ext>
            </a:extLst>
          </p:cNvPr>
          <p:cNvSpPr txBox="1"/>
          <p:nvPr/>
        </p:nvSpPr>
        <p:spPr>
          <a:xfrm>
            <a:off x="585216" y="729258"/>
            <a:ext cx="12597103" cy="6771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/>
              <a:t>ÜBUNG – EXTERNALISIEREN</a:t>
            </a:r>
          </a:p>
          <a:p>
            <a:endParaRPr lang="de-DE" sz="2000" dirty="0"/>
          </a:p>
          <a:p>
            <a:r>
              <a:rPr lang="de-DE" sz="2000" dirty="0"/>
              <a:t>Zeit: 10 Minuten</a:t>
            </a:r>
          </a:p>
          <a:p>
            <a:r>
              <a:rPr lang="de-DE" sz="2000" dirty="0"/>
              <a:t>Setting: 2er</a:t>
            </a:r>
          </a:p>
          <a:p>
            <a:endParaRPr lang="de-DE" sz="2000" dirty="0"/>
          </a:p>
          <a:p>
            <a:endParaRPr lang="de-DE" sz="2000" dirty="0"/>
          </a:p>
          <a:p>
            <a:r>
              <a:rPr lang="de-DE" sz="2000" dirty="0"/>
              <a:t>Ablauf:</a:t>
            </a:r>
          </a:p>
          <a:p>
            <a:endParaRPr lang="de-DE" sz="2000" dirty="0"/>
          </a:p>
          <a:p>
            <a:r>
              <a:rPr lang="de-DE" sz="2000" dirty="0"/>
              <a:t>Sie nehmen Sich einen Fall aus den Fallvignetten oder Sie erfinden ein Problem.... Versuchen Sie dann Ihr Gegenüber zu</a:t>
            </a:r>
          </a:p>
          <a:p>
            <a:r>
              <a:rPr lang="de-DE" sz="2000" dirty="0"/>
              <a:t>befragen und das Problem zu externalisieren. </a:t>
            </a:r>
          </a:p>
          <a:p>
            <a:endParaRPr lang="de-DE" sz="2000" dirty="0"/>
          </a:p>
          <a:p>
            <a:r>
              <a:rPr lang="de-DE" sz="2000" dirty="0"/>
              <a:t>Wie heißt es?</a:t>
            </a:r>
          </a:p>
          <a:p>
            <a:r>
              <a:rPr lang="de-DE" sz="2000" dirty="0"/>
              <a:t>Welche Temperatur hat es?</a:t>
            </a:r>
          </a:p>
          <a:p>
            <a:r>
              <a:rPr lang="de-DE" sz="2000" dirty="0"/>
              <a:t>Welche Form hat es?</a:t>
            </a:r>
          </a:p>
          <a:p>
            <a:r>
              <a:rPr lang="de-DE" sz="2000" dirty="0"/>
              <a:t>Wie schwer ist es?</a:t>
            </a:r>
          </a:p>
          <a:p>
            <a:r>
              <a:rPr lang="de-DE" sz="2000" dirty="0"/>
              <a:t>Welche Form hat es?</a:t>
            </a:r>
          </a:p>
          <a:p>
            <a:r>
              <a:rPr lang="de-DE" sz="2000" dirty="0"/>
              <a:t>Wann stärker wann schwächer?....</a:t>
            </a:r>
          </a:p>
          <a:p>
            <a:endParaRPr lang="de-DE" sz="2000" dirty="0"/>
          </a:p>
          <a:p>
            <a:r>
              <a:rPr lang="de-DE" sz="2000" dirty="0" err="1"/>
              <a:t>Debref</a:t>
            </a:r>
            <a:r>
              <a:rPr lang="de-DE" sz="2000" dirty="0"/>
              <a:t>: Dadurch wird das Problem greifbar und veränderbar und von Außen </a:t>
            </a:r>
            <a:r>
              <a:rPr lang="de-DE" sz="2000" dirty="0" err="1"/>
              <a:t>betrachtbar</a:t>
            </a:r>
            <a:r>
              <a:rPr lang="de-DE" sz="2000" dirty="0"/>
              <a:t>...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1584960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28963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4450" dirty="0" err="1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Ressourcenorientierung</a:t>
            </a: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, positive Umdeutung,      </a:t>
            </a:r>
            <a:b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</a:b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   Reframing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100149"/>
            <a:ext cx="13042821" cy="3900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Mit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ressourcenorientierten Fragen, positiven Umdeutungen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oder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Interventionen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regen systemische Therapeut:innen an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(innerpsychische) Suchprozesse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neue alternativen Sichtweisen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Veränderung mit neuen Möglichkeiten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Im systemisch therapeutischen Gespräch wird mit verschiedenen </a:t>
            </a: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sprachlichen Feinheiten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gearbeitet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Wertschätzende Konnotation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Umdeutung und Reframing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Metaphern und Geschichten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Cartoons u.a.</a:t>
            </a:r>
            <a:endParaRPr lang="en-US" sz="1750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634DDD24-A894-F106-AEAB-52FD37572DD0}"/>
              </a:ext>
            </a:extLst>
          </p:cNvPr>
          <p:cNvSpPr txBox="1"/>
          <p:nvPr/>
        </p:nvSpPr>
        <p:spPr>
          <a:xfrm>
            <a:off x="2157984" y="582632"/>
            <a:ext cx="92361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Systemisches Methodenrepertoire – 5. INTERVENTIONEN AUF HANDLUNGSEBENE - REFRAIMING</a:t>
            </a:r>
          </a:p>
          <a:p>
            <a:endParaRPr lang="de-DE" dirty="0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524595" y="2581265"/>
            <a:ext cx="6287214" cy="5927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5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Ist eine </a:t>
            </a:r>
            <a:r>
              <a:rPr lang="en-US" sz="150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Neubewertung</a:t>
            </a:r>
            <a:r>
              <a:rPr lang="en-US" sz="15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einzelner, bislang als negativ bewerteter, störender Verhaltensweisen, Erlebnisweisen oder größerer Interaktionsmuster vor dem Hintergrund eines systemischen Bezugsrahmens</a:t>
            </a:r>
            <a:endParaRPr lang="en-US" sz="1500" dirty="0"/>
          </a:p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5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Bisher unbemerkte „gute Nebenwirkungen"</a:t>
            </a:r>
            <a:endParaRPr lang="en-US" sz="1500" dirty="0"/>
          </a:p>
          <a:p>
            <a:pPr marL="685800" lvl="1" indent="-342900" algn="l">
              <a:lnSpc>
                <a:spcPts val="2200"/>
              </a:lnSpc>
              <a:buSzPct val="100000"/>
              <a:buChar char="◦"/>
            </a:pPr>
            <a:r>
              <a:rPr lang="en-US" sz="15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Ev. Problem als bestmögliche „Lösung" („Altwerden ist gar nicht schlecht, wenn man die Alternativen bedenkt")</a:t>
            </a:r>
            <a:endParaRPr lang="en-US" sz="1500" dirty="0"/>
          </a:p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5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Geschichte bekommt einen </a:t>
            </a:r>
            <a:r>
              <a:rPr lang="en-US" sz="150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neuen „Rahmen"</a:t>
            </a:r>
            <a:r>
              <a:rPr lang="en-US" sz="15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 ändert dadurch ihren Sinn, wenn sie in einem anderen Licht erzählt wird</a:t>
            </a:r>
            <a:endParaRPr lang="en-US" sz="1500" dirty="0"/>
          </a:p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50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Automatisch bewerten wir oft negativ</a:t>
            </a:r>
            <a:r>
              <a:rPr lang="en-US" sz="15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 was gut gelingt, wird als Ausnahme geframed,</a:t>
            </a:r>
            <a:endParaRPr lang="en-US" sz="1500" dirty="0"/>
          </a:p>
          <a:p>
            <a:pPr marL="685800" lvl="1" indent="-342900" algn="l">
              <a:lnSpc>
                <a:spcPts val="2200"/>
              </a:lnSpc>
              <a:buSzPct val="100000"/>
              <a:buChar char="◦"/>
            </a:pPr>
            <a:r>
              <a:rPr lang="en-US" sz="15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Misserfolg als „mal wieder typisch" – gilt es aufzubrechen</a:t>
            </a:r>
            <a:endParaRPr lang="en-US" sz="1500" dirty="0"/>
          </a:p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5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Wichtigste Funktion= </a:t>
            </a:r>
            <a:r>
              <a:rPr lang="en-US" sz="150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„Irritation" der bisherigen Sicht</a:t>
            </a:r>
            <a:endParaRPr lang="en-US" sz="1500" dirty="0"/>
          </a:p>
          <a:p>
            <a:pPr marL="685800" lvl="1" indent="-342900" algn="l">
              <a:lnSpc>
                <a:spcPts val="2200"/>
              </a:lnSpc>
              <a:buSzPct val="100000"/>
              <a:buChar char="◦"/>
            </a:pPr>
            <a:r>
              <a:rPr lang="en-US" sz="15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Bedeutungsreframing – welche andere Bedeutung könnte es geben?</a:t>
            </a:r>
            <a:endParaRPr lang="en-US" sz="1500" dirty="0"/>
          </a:p>
          <a:p>
            <a:pPr marL="685800" lvl="1" indent="-342900" algn="l">
              <a:lnSpc>
                <a:spcPts val="2200"/>
              </a:lnSpc>
              <a:buSzPct val="100000"/>
              <a:buChar char="◦"/>
            </a:pPr>
            <a:r>
              <a:rPr lang="en-US" sz="15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Kontextreframing – in welchem Kontext wäre Problem sinnvoll/ eine Lösung</a:t>
            </a:r>
            <a:endParaRPr lang="en-US" sz="1500" dirty="0"/>
          </a:p>
          <a:p>
            <a:pPr marL="1028700" lvl="2" indent="-342900" algn="l">
              <a:lnSpc>
                <a:spcPts val="2200"/>
              </a:lnSpc>
              <a:buSzPct val="100000"/>
              <a:buChar char="￭"/>
            </a:pPr>
            <a:r>
              <a:rPr lang="en-US" sz="15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Inhaltsreframing – Verhalten und gute Absicht trennen, neue Möglichkeit für diese finden</a:t>
            </a:r>
            <a:endParaRPr lang="en-US" sz="15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5362" y="2581265"/>
            <a:ext cx="2371606" cy="2371606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76A6879B-E1AA-5A27-05A1-776D46B767FD}"/>
              </a:ext>
            </a:extLst>
          </p:cNvPr>
          <p:cNvSpPr txBox="1"/>
          <p:nvPr/>
        </p:nvSpPr>
        <p:spPr>
          <a:xfrm>
            <a:off x="304128" y="1062901"/>
            <a:ext cx="11822467" cy="15183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5550"/>
              </a:lnSpc>
            </a:pPr>
            <a:r>
              <a:rPr lang="en-US" sz="4400" dirty="0" err="1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Ressourcenorientierung</a:t>
            </a:r>
            <a:r>
              <a:rPr lang="en-US" sz="44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, positive </a:t>
            </a:r>
            <a:r>
              <a:rPr lang="en-US" sz="4400" dirty="0" err="1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Umdeutung</a:t>
            </a:r>
            <a:r>
              <a:rPr lang="en-US" sz="44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, </a:t>
            </a:r>
            <a:br>
              <a:rPr lang="en-US" sz="44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</a:br>
            <a:r>
              <a:rPr lang="en-US" sz="44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    Reframing</a:t>
            </a:r>
            <a:endParaRPr lang="en-US" sz="4400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B0D47ED1-F72D-5D97-779B-D164D2877B5F}"/>
              </a:ext>
            </a:extLst>
          </p:cNvPr>
          <p:cNvSpPr txBox="1"/>
          <p:nvPr/>
        </p:nvSpPr>
        <p:spPr>
          <a:xfrm>
            <a:off x="2433035" y="416403"/>
            <a:ext cx="9236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Systemisches Methodenrepertoire – 5. INTERVENTIONEN AUF HANDLUNGSEBENE - REFRAIMING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  <p:txBody>
          <a:bodyPr/>
          <a:lstStyle/>
          <a:p>
            <a:r>
              <a:rPr lang="de-DE" dirty="0"/>
              <a:t>      </a:t>
            </a:r>
          </a:p>
          <a:p>
            <a:r>
              <a:rPr lang="de-DE" dirty="0"/>
              <a:t>         Systemisches Methodenrepertoire – 5. INTERVENTIONEN AUF HANDLUNGSEBENE - REFRAIMING</a:t>
            </a:r>
          </a:p>
          <a:p>
            <a:r>
              <a:rPr lang="en-US" sz="44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  </a:t>
            </a:r>
          </a:p>
          <a:p>
            <a:r>
              <a:rPr lang="en-US" sz="44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  </a:t>
            </a:r>
            <a:r>
              <a:rPr lang="en-US" sz="4400" dirty="0" err="1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Ressourcenorientierung</a:t>
            </a:r>
            <a:r>
              <a:rPr lang="en-US" sz="44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, positive </a:t>
            </a:r>
            <a:r>
              <a:rPr lang="en-US" sz="4400" dirty="0" err="1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Umdeutung</a:t>
            </a:r>
            <a:r>
              <a:rPr lang="en-US" sz="44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, </a:t>
            </a:r>
            <a:br>
              <a:rPr lang="en-US" sz="44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</a:br>
            <a:r>
              <a:rPr lang="en-US" sz="44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       Reframing</a:t>
            </a:r>
            <a:endParaRPr lang="en-US" sz="4400" dirty="0"/>
          </a:p>
          <a:p>
            <a:endParaRPr lang="de-DE" dirty="0"/>
          </a:p>
        </p:txBody>
      </p:sp>
      <p:sp>
        <p:nvSpPr>
          <p:cNvPr id="4" name="Text 1"/>
          <p:cNvSpPr/>
          <p:nvPr/>
        </p:nvSpPr>
        <p:spPr>
          <a:xfrm>
            <a:off x="3880235" y="1931077"/>
            <a:ext cx="873168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 err="1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Beispiele</a:t>
            </a: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für Bedeutungsreframing</a:t>
            </a:r>
            <a:endParaRPr lang="en-US" sz="4450" dirty="0"/>
          </a:p>
        </p:txBody>
      </p:sp>
      <p:sp>
        <p:nvSpPr>
          <p:cNvPr id="5" name="Text 2"/>
          <p:cNvSpPr/>
          <p:nvPr/>
        </p:nvSpPr>
        <p:spPr>
          <a:xfrm>
            <a:off x="932474" y="3263385"/>
            <a:ext cx="6244709" cy="434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Aggressives Verhalten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Bequem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Empfindlich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Impulsiv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Quengelig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Überfürsorglich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Wertet sich ab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Tagträumen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Verstrickt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weinen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453217" y="3263385"/>
            <a:ext cx="6244709" cy="434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Fordert Grenzen ein, zwingt andere stark zu sein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Lässt andere für sich arbeiten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Hat feine Antennen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Temperamentvoll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Sucht Beachtung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Arbeite zu viel für das Kind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Übermäßig bescheiden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Hat eine reiche Innenwelt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Toll verdrahtet, viel Nähe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Zeigt offen Gefühle</a:t>
            </a:r>
            <a:endParaRPr lang="en-US" sz="1750" dirty="0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03D00-F14C-4494-3991-279445498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0CCE0D80-0DD8-3204-7E9B-3DFAF92031CD}"/>
              </a:ext>
            </a:extLst>
          </p:cNvPr>
          <p:cNvSpPr/>
          <p:nvPr/>
        </p:nvSpPr>
        <p:spPr>
          <a:xfrm>
            <a:off x="793790" y="1315403"/>
            <a:ext cx="1072110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endParaRPr lang="en-US" sz="22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5D08559-E198-6A06-9408-25C97C5369B0}"/>
              </a:ext>
            </a:extLst>
          </p:cNvPr>
          <p:cNvSpPr/>
          <p:nvPr/>
        </p:nvSpPr>
        <p:spPr>
          <a:xfrm>
            <a:off x="793790" y="1760458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TRANCEREISEN</a:t>
            </a:r>
            <a:endParaRPr lang="en-US" sz="445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9AEB021-0EF6-A2EB-391A-D1CDBD8C6B96}"/>
              </a:ext>
            </a:extLst>
          </p:cNvPr>
          <p:cNvSpPr/>
          <p:nvPr/>
        </p:nvSpPr>
        <p:spPr>
          <a:xfrm>
            <a:off x="793790" y="2809399"/>
            <a:ext cx="13042821" cy="1247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WACHSEIN UND NEU ERLEBEN!!!</a:t>
            </a:r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ÜBUNG MIT DORIS ZÖSER - ENTSPANNUNGSTRANCE</a:t>
            </a:r>
            <a:endParaRPr lang="en-US" sz="175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34A5C4A9-0807-87E1-1FD6-192D88123C39}"/>
              </a:ext>
            </a:extLst>
          </p:cNvPr>
          <p:cNvSpPr/>
          <p:nvPr/>
        </p:nvSpPr>
        <p:spPr>
          <a:xfrm>
            <a:off x="793790" y="4135993"/>
            <a:ext cx="13042821" cy="23360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2850"/>
              </a:lnSpc>
              <a:buSzPct val="100000"/>
            </a:pPr>
            <a:endParaRPr lang="en-US" sz="175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F0266DFC-0FCB-313C-635B-041F08EC1700}"/>
              </a:ext>
            </a:extLst>
          </p:cNvPr>
          <p:cNvSpPr/>
          <p:nvPr/>
        </p:nvSpPr>
        <p:spPr>
          <a:xfrm>
            <a:off x="793790" y="6551295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2850"/>
              </a:lnSpc>
              <a:buSzPct val="100000"/>
            </a:pPr>
            <a:endParaRPr lang="en-US" sz="175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534722A9-3E5C-A0F2-74D9-E0D3AC4B39A5}"/>
              </a:ext>
            </a:extLst>
          </p:cNvPr>
          <p:cNvSpPr txBox="1"/>
          <p:nvPr/>
        </p:nvSpPr>
        <p:spPr>
          <a:xfrm>
            <a:off x="1120623" y="376238"/>
            <a:ext cx="9778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Systemisches Methodenrepertoire – 5. INTERVENTIONEN AUF HANDLUNGSEBENE –   TRANCERESIEN</a:t>
            </a:r>
          </a:p>
        </p:txBody>
      </p:sp>
    </p:spTree>
    <p:extLst>
      <p:ext uri="{BB962C8B-B14F-4D97-AF65-F5344CB8AC3E}">
        <p14:creationId xmlns:p14="http://schemas.microsoft.com/office/powerpoint/2010/main" val="198399049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FECE6">
              <a:alpha val="85000"/>
            </a:srgbClr>
          </a:solidFill>
          <a:ln/>
        </p:spPr>
        <p:txBody>
          <a:bodyPr/>
          <a:lstStyle/>
          <a:p>
            <a:r>
              <a:rPr lang="de-DE" dirty="0"/>
              <a:t>      </a:t>
            </a:r>
          </a:p>
          <a:p>
            <a:r>
              <a:rPr lang="de-DE" dirty="0"/>
              <a:t>       Systemisches Methodenrepertoire – 6.–  REFLECTING TEAM</a:t>
            </a:r>
          </a:p>
        </p:txBody>
      </p:sp>
      <p:sp>
        <p:nvSpPr>
          <p:cNvPr id="4" name="Text 1"/>
          <p:cNvSpPr/>
          <p:nvPr/>
        </p:nvSpPr>
        <p:spPr>
          <a:xfrm>
            <a:off x="793790" y="1394579"/>
            <a:ext cx="1072110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Systemisches Methodenrepertoire – Reflektierendes Team &amp; Reflektierende Position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1839635"/>
            <a:ext cx="1213818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Reflektierendes Team &amp; Reflektierende Position</a:t>
            </a:r>
            <a:endParaRPr lang="en-US" sz="44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3143726"/>
            <a:ext cx="2339102" cy="250614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93790" y="5905024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Tom Andersen</a:t>
            </a:r>
            <a:endParaRPr lang="en-US" sz="1750" dirty="0"/>
          </a:p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1936-2007</a:t>
            </a:r>
            <a:endParaRPr lang="en-US" sz="1750" dirty="0"/>
          </a:p>
        </p:txBody>
      </p:sp>
      <p:sp>
        <p:nvSpPr>
          <p:cNvPr id="8" name="Text 4"/>
          <p:cNvSpPr/>
          <p:nvPr/>
        </p:nvSpPr>
        <p:spPr>
          <a:xfrm>
            <a:off x="7599521" y="3092648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Systemiker:innen unterstützen Menschen, sich selbst zu beobachten,</a:t>
            </a:r>
            <a:endParaRPr lang="en-US" sz="1750" dirty="0"/>
          </a:p>
        </p:txBody>
      </p:sp>
      <p:sp>
        <p:nvSpPr>
          <p:cNvPr id="9" name="Text 5"/>
          <p:cNvSpPr/>
          <p:nvPr/>
        </p:nvSpPr>
        <p:spPr>
          <a:xfrm>
            <a:off x="7599521" y="4022527"/>
            <a:ext cx="6244709" cy="1247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wie die Welt beobachten bzw.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wie sie sich selbst und anderen ihre Geschichten erzählen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und welche Folgen das für ihre Lebenspraxis hat.</a:t>
            </a:r>
            <a:endParaRPr lang="en-US" sz="1750" dirty="0"/>
          </a:p>
        </p:txBody>
      </p:sp>
      <p:sp>
        <p:nvSpPr>
          <p:cNvPr id="10" name="Text 6"/>
          <p:cNvSpPr/>
          <p:nvPr/>
        </p:nvSpPr>
        <p:spPr>
          <a:xfrm>
            <a:off x="7599521" y="547389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Sich selbst beobachten heißt sich verändern (Alain, 1994)</a:t>
            </a:r>
            <a:endParaRPr lang="en-US" sz="1750" dirty="0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15403"/>
            <a:ext cx="1072110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Systemisches Methodenrepertoire – Reflektierendes Team &amp; Reflektierende Position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793790" y="1760458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Reflektierendes Team</a:t>
            </a:r>
            <a:endParaRPr lang="en-US" sz="4450" dirty="0"/>
          </a:p>
        </p:txBody>
      </p:sp>
      <p:sp>
        <p:nvSpPr>
          <p:cNvPr id="4" name="Text 2"/>
          <p:cNvSpPr/>
          <p:nvPr/>
        </p:nvSpPr>
        <p:spPr>
          <a:xfrm>
            <a:off x="793790" y="2809399"/>
            <a:ext cx="13042821" cy="1247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Norwegischer Psychiater Tom Andersen 1990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Beteiligt: Berater:in, Klient:innen, 2-3 Beobachter:innen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Idealtypische Phasen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135993"/>
            <a:ext cx="13042821" cy="23360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Font typeface="+mj-lt"/>
              <a:buAutoNum type="arabicPeriod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30-40 Minuten Beratungsgespräch: systemisches Interview mit „angemessen ungewöhnlichen" Fragen, alle Mitglieder kommen zu Wort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Font typeface="+mj-lt"/>
              <a:buAutoNum type="arabicPeriod" startAt="2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5-10 Minuten Reflexionsgespräch: Metalog (Gespräch über das Gespräch) der Beobachter:innen: reflektieren eigene Empfindungen und Gedanken, Klient:innen hören zu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Font typeface="+mj-lt"/>
              <a:buAutoNum type="arabicPeriod" startAt="3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20-30 Minuten: Beratungsgespräch über die Reflexion: Gespräch im Beratungssystem, jeder sagt etwas über die Reflexion mit dem Fokus auf dem Neuen (etwas Interessantes, neue Zusammenhänge,..)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6551295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Regeln: genaues Zuhören, konstruktivistisches Sprechen, abweichende Meinungen fördern, Wertschätzung</a:t>
            </a:r>
            <a:endParaRPr lang="en-US" sz="175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AB6A3C1E-D35D-6921-8D03-2BAC15EB63CC}"/>
              </a:ext>
            </a:extLst>
          </p:cNvPr>
          <p:cNvSpPr txBox="1"/>
          <p:nvPr/>
        </p:nvSpPr>
        <p:spPr>
          <a:xfrm>
            <a:off x="1120623" y="376238"/>
            <a:ext cx="5620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Systemisches Methodenrepertoire – 6)  REFLECTING TEAM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-123920"/>
            <a:ext cx="14630400" cy="8229600"/>
          </a:xfrm>
          <a:prstGeom prst="rect">
            <a:avLst/>
          </a:prstGeom>
          <a:solidFill>
            <a:srgbClr val="EFECE6">
              <a:alpha val="85000"/>
            </a:srgbClr>
          </a:solidFill>
          <a:ln/>
        </p:spPr>
        <p:txBody>
          <a:bodyPr/>
          <a:lstStyle/>
          <a:p>
            <a:endParaRPr lang="de-DE" dirty="0"/>
          </a:p>
          <a:p>
            <a:r>
              <a:rPr lang="de-DE" dirty="0"/>
              <a:t> </a:t>
            </a:r>
          </a:p>
          <a:p>
            <a:endParaRPr lang="de-DE" dirty="0"/>
          </a:p>
          <a:p>
            <a:r>
              <a:rPr lang="de-DE" dirty="0"/>
              <a:t>     Systemisches Methodenrepertoire – 6. REFLECTING TEAM</a:t>
            </a:r>
          </a:p>
        </p:txBody>
      </p:sp>
      <p:sp>
        <p:nvSpPr>
          <p:cNvPr id="4" name="Text 1"/>
          <p:cNvSpPr/>
          <p:nvPr/>
        </p:nvSpPr>
        <p:spPr>
          <a:xfrm>
            <a:off x="793790" y="1668304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793790" y="2258020"/>
            <a:ext cx="975824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Reflektierende Position – „Adlerhorst"</a:t>
            </a:r>
            <a:endParaRPr lang="en-US" sz="4450" dirty="0"/>
          </a:p>
        </p:txBody>
      </p:sp>
      <p:sp>
        <p:nvSpPr>
          <p:cNvPr id="6" name="Text 3"/>
          <p:cNvSpPr/>
          <p:nvPr/>
        </p:nvSpPr>
        <p:spPr>
          <a:xfrm>
            <a:off x="793790" y="3306961"/>
            <a:ext cx="13042821" cy="34582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Betroffene selbst einladen, Beobachter:innen der eigenen Beobachtung zu werden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Gemeinsam auf zwei andere Stühle setzen und von außen in der dritten Person über die Situation sprechen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„Wie erleben Sie die Gesprächsrunde da drüben?"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„Wie kommt Ihnen die Beziehung zw. denen vor?"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„Steht da was unausgesprochenes im Raum?"</a:t>
            </a:r>
            <a:endParaRPr lang="en-US" sz="175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„Ich bin beeindruckt, dass…."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Regeln: konjunktivisch, suchend, vorsichtig, Vermutungen anstellen, überlegen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Theapeut:in steuert und hält Gespräch am laufen, gibt Erlaubnis für ganz unterschiedliche Beschreibungen</a:t>
            </a:r>
            <a:endParaRPr lang="en-US" sz="1750" dirty="0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53555EB8-CC49-C4F3-7FDF-3B3C736DC41B}"/>
              </a:ext>
            </a:extLst>
          </p:cNvPr>
          <p:cNvSpPr txBox="1"/>
          <p:nvPr/>
        </p:nvSpPr>
        <p:spPr>
          <a:xfrm>
            <a:off x="1298448" y="1637198"/>
            <a:ext cx="10436447" cy="49552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/>
              <a:t>ÜBUNG REFLECTING TEAM:</a:t>
            </a:r>
          </a:p>
          <a:p>
            <a:endParaRPr lang="de-DE" sz="2400" dirty="0"/>
          </a:p>
          <a:p>
            <a:r>
              <a:rPr lang="de-DE" sz="2400" dirty="0"/>
              <a:t>Zeit: 5 Minuten Vorbereitung</a:t>
            </a:r>
          </a:p>
          <a:p>
            <a:r>
              <a:rPr lang="de-DE" sz="2400" dirty="0"/>
              <a:t>Setting: 2er Teams</a:t>
            </a:r>
          </a:p>
          <a:p>
            <a:endParaRPr lang="de-DE" sz="2400" dirty="0"/>
          </a:p>
          <a:p>
            <a:endParaRPr lang="de-DE" sz="2400" dirty="0"/>
          </a:p>
          <a:p>
            <a:r>
              <a:rPr lang="de-DE" sz="2400" dirty="0"/>
              <a:t>Ablauf:</a:t>
            </a:r>
          </a:p>
          <a:p>
            <a:r>
              <a:rPr lang="de-DE" sz="2400" dirty="0"/>
              <a:t>Vorbereitung im Einzel</a:t>
            </a:r>
          </a:p>
          <a:p>
            <a:r>
              <a:rPr lang="de-DE" sz="2400" dirty="0"/>
              <a:t>Dann melden sich ein paar Teams oder alle um über das Seminar zu reflektieren....</a:t>
            </a:r>
          </a:p>
          <a:p>
            <a:endParaRPr lang="de-DE" sz="2400" dirty="0"/>
          </a:p>
          <a:p>
            <a:r>
              <a:rPr lang="de-DE" sz="2400" dirty="0"/>
              <a:t>Wie haben Sie es erlebt?</a:t>
            </a:r>
          </a:p>
          <a:p>
            <a:endParaRPr lang="de-DE" sz="2400" dirty="0"/>
          </a:p>
          <a:p>
            <a:r>
              <a:rPr lang="de-DE" sz="2400" dirty="0"/>
              <a:t>ICH BIN SCHON GESPANNT AUF IHRE RÜCKMELDUNGEN!!</a:t>
            </a:r>
          </a:p>
        </p:txBody>
      </p:sp>
    </p:spTree>
    <p:extLst>
      <p:ext uri="{BB962C8B-B14F-4D97-AF65-F5344CB8AC3E}">
        <p14:creationId xmlns:p14="http://schemas.microsoft.com/office/powerpoint/2010/main" val="290562697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54F6A-ED69-0E02-5451-D4722C2CA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iener Psychoanalytische Akademie | Wien">
            <a:extLst>
              <a:ext uri="{FF2B5EF4-FFF2-40B4-BE49-F238E27FC236}">
                <a16:creationId xmlns:a16="http://schemas.microsoft.com/office/drawing/2014/main" id="{80C7F64D-E447-477B-9774-9253C02DE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608" y="222528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58B872BD-2111-C5B0-D2CE-C95DC6437A29}"/>
              </a:ext>
            </a:extLst>
          </p:cNvPr>
          <p:cNvSpPr/>
          <p:nvPr/>
        </p:nvSpPr>
        <p:spPr>
          <a:xfrm>
            <a:off x="793790" y="2371249"/>
            <a:ext cx="619660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 err="1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Systemische</a:t>
            </a:r>
            <a:r>
              <a:rPr lang="en-US" sz="4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4450" dirty="0" err="1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Grundlagen</a:t>
            </a:r>
            <a:endParaRPr lang="en-US" sz="4450" dirty="0">
              <a:solidFill>
                <a:srgbClr val="312F2B"/>
              </a:solidFill>
              <a:latin typeface="Gelasio" pitchFamily="34" charset="0"/>
              <a:ea typeface="Gelasio" pitchFamily="34" charset="-122"/>
              <a:cs typeface="Gelasio" pitchFamily="34" charset="-120"/>
            </a:endParaRPr>
          </a:p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12F2B"/>
                </a:solidFill>
                <a:latin typeface="Gelasio" pitchFamily="34" charset="0"/>
                <a:cs typeface="Gelasio" pitchFamily="34" charset="-120"/>
              </a:rPr>
              <a:t>DANKE! </a:t>
            </a:r>
            <a:endParaRPr lang="en-US" sz="44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D131507-999C-437E-9E0A-85BC90DFE937}"/>
              </a:ext>
            </a:extLst>
          </p:cNvPr>
          <p:cNvSpPr/>
          <p:nvPr/>
        </p:nvSpPr>
        <p:spPr>
          <a:xfrm>
            <a:off x="793790" y="4440794"/>
            <a:ext cx="453651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Mag. Doris Zöser</a:t>
            </a:r>
          </a:p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312F2B"/>
                </a:solidFill>
                <a:latin typeface="Gelasio" pitchFamily="34" charset="0"/>
                <a:cs typeface="Gelasio" pitchFamily="34" charset="-120"/>
                <a:hlinkClick r:id="rId4"/>
              </a:rPr>
              <a:t>www.mentalpraevention.com</a:t>
            </a:r>
            <a:endParaRPr lang="en-US" sz="3550" dirty="0">
              <a:solidFill>
                <a:srgbClr val="312F2B"/>
              </a:solidFill>
              <a:latin typeface="Gelasio" pitchFamily="34" charset="0"/>
              <a:cs typeface="Gelasio" pitchFamily="34" charset="-120"/>
            </a:endParaRPr>
          </a:p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312F2B"/>
                </a:solidFill>
                <a:latin typeface="Gelasio" pitchFamily="34" charset="0"/>
                <a:cs typeface="Gelasio" pitchFamily="34" charset="-120"/>
                <a:hlinkClick r:id="rId5"/>
              </a:rPr>
              <a:t>www.doriszoeser.com</a:t>
            </a:r>
            <a:endParaRPr lang="en-US" sz="3550" dirty="0">
              <a:solidFill>
                <a:srgbClr val="312F2B"/>
              </a:solidFill>
              <a:latin typeface="Gelasio" pitchFamily="34" charset="0"/>
              <a:cs typeface="Gelasio" pitchFamily="34" charset="-120"/>
            </a:endParaRPr>
          </a:p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312F2B"/>
                </a:solidFill>
                <a:latin typeface="Gelasio" pitchFamily="34" charset="0"/>
                <a:cs typeface="Gelasio" pitchFamily="34" charset="-120"/>
                <a:hlinkClick r:id="rId6"/>
              </a:rPr>
              <a:t>www.diewegbegleiterInnen.com</a:t>
            </a:r>
            <a:endParaRPr lang="en-US" sz="3550" dirty="0">
              <a:solidFill>
                <a:srgbClr val="312F2B"/>
              </a:solidFill>
              <a:latin typeface="Gelasio" pitchFamily="34" charset="0"/>
              <a:cs typeface="Gelasio" pitchFamily="34" charset="-120"/>
            </a:endParaRPr>
          </a:p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312F2B"/>
                </a:solidFill>
                <a:latin typeface="Gelasio" pitchFamily="34" charset="0"/>
                <a:cs typeface="Gelasio" pitchFamily="34" charset="-120"/>
              </a:rPr>
              <a:t>0650/7442600</a:t>
            </a:r>
            <a:endParaRPr lang="en-US" sz="3550" dirty="0"/>
          </a:p>
        </p:txBody>
      </p:sp>
      <p:pic>
        <p:nvPicPr>
          <p:cNvPr id="5" name="Grafik 4" descr="Ein Bild, das Person, Menschliches Gesicht, Kleidung, Lächeln enthält.&#10;&#10;KI-generierte Inhalte können fehlerhaft sein.">
            <a:extLst>
              <a:ext uri="{FF2B5EF4-FFF2-40B4-BE49-F238E27FC236}">
                <a16:creationId xmlns:a16="http://schemas.microsoft.com/office/drawing/2014/main" id="{48875A47-C32E-49E4-5942-568D366814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36043" y="937261"/>
            <a:ext cx="4536519" cy="681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62043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16524"/>
            <a:ext cx="707421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Quellen dieser Präsentation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878931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Die Inhalte dieser Präsentation sind aus folgenden Quellen entnommen: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3496985"/>
            <a:ext cx="13042821" cy="30160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A.v.Schlippe &amp; J.Schweitzer, Lehrbuch der systemischen Therapie und Beratung I+II, Vandenhoek &amp;Ruprecht 2016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T.Levold &amp; M.Wirsching (Hrsg.), Systemische Therapie und Beratung – das große Lehrbuch, Carl-Auer, 4.Auflage 2021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K.v.Sydow &amp; U. Borst (Hrsg.), Systemische Therapie in der Praxis, Beltz 2018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K.Neumann, Lexikon systemischer Interventionen, Krammer 2006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F.B.Simon &amp; U.Clement &amp; H.Stierlin, Die Sprache der Familientherapie, ein Vokabular, Klett-Cotta, 1999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Persönliche Mitschriften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Maga. Johanna Schwetz Würth, Maga. Danielle Arn-Stieger, Drin Theresia Kosicek, Monika Fenz (Seminarunterlagen)</a:t>
            </a:r>
            <a:endParaRPr lang="en-US" sz="1750" dirty="0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467689"/>
            <a:ext cx="672215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Systemische Fachspezifika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630097"/>
            <a:ext cx="13042821" cy="2131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La:sf – Lehranstalt für systemische Familientherapie </a:t>
            </a:r>
            <a:r>
              <a:rPr lang="en-US" sz="1750" u="sng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www.lasf.at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ÖAS – Österreichische Arbeitsgemeinschaft für systemische Therapie und systemische Studien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u="sng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www.oeas.at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Universitätslehrgang Psychotherapeutisches Fachspezifikum: Systemische Psychotherapie/Systemische Familientherapie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Kooperation des Postgraduate Center der Unviversität Wien mit ÖAS und La:sf</a:t>
            </a:r>
            <a:endParaRPr lang="en-US" sz="1750" dirty="0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985605"/>
            <a:ext cx="453651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Kontakt: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793790" y="2643307"/>
            <a:ext cx="3402330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Mag. </a:t>
            </a:r>
            <a:r>
              <a:rPr lang="en-US" sz="26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Doris Zöser</a:t>
            </a:r>
            <a:endParaRPr lang="en-US" sz="2650" dirty="0"/>
          </a:p>
        </p:txBody>
      </p:sp>
      <p:sp>
        <p:nvSpPr>
          <p:cNvPr id="4" name="Text 2"/>
          <p:cNvSpPr/>
          <p:nvPr/>
        </p:nvSpPr>
        <p:spPr>
          <a:xfrm>
            <a:off x="793790" y="3408759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Systemische Praxis für Psychotherapie, Supervision &amp; Coaching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026813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Hauptstrasse 36, 2340 Mödling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644866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Tel: 0650 744 26 00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5262920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Email: </a:t>
            </a:r>
            <a:r>
              <a:rPr lang="en-US" sz="1750" u="sng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office@doriszoeser.com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5880973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u="sng" dirty="0">
                <a:solidFill>
                  <a:srgbClr val="282824"/>
                </a:solidFill>
                <a:latin typeface="Lato" pitchFamily="34" charset="0"/>
                <a:ea typeface="Lato" pitchFamily="34" charset="-122"/>
                <a:cs typeface="Lato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www.doriszoeser.com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3209CC834EF2047B950BB2BE5B39A09" ma:contentTypeVersion="17" ma:contentTypeDescription="Ein neues Dokument erstellen." ma:contentTypeScope="" ma:versionID="b55f6f8bcfa3e2395aab92d4b7ea01ad">
  <xsd:schema xmlns:xsd="http://www.w3.org/2001/XMLSchema" xmlns:xs="http://www.w3.org/2001/XMLSchema" xmlns:p="http://schemas.microsoft.com/office/2006/metadata/properties" xmlns:ns2="d2ee5b58-17cb-4c24-8d58-545848384ed4" xmlns:ns3="6418c7a8-3067-46fb-ad6a-fa9f066a6607" targetNamespace="http://schemas.microsoft.com/office/2006/metadata/properties" ma:root="true" ma:fieldsID="176682becb1469b26f33ec8fde22a827" ns2:_="" ns3:_="">
    <xsd:import namespace="d2ee5b58-17cb-4c24-8d58-545848384ed4"/>
    <xsd:import namespace="6418c7a8-3067-46fb-ad6a-fa9f066a660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ee5b58-17cb-4c24-8d58-545848384ed4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Wert der Dokument-ID" ma:description="Der Wert der diesem Element zugewiesenen Dokument-ID." ma:indexed="true" ma:internalName="_dlc_DocId" ma:readOnly="true">
      <xsd:simpleType>
        <xsd:restriction base="dms:Text"/>
      </xsd:simpleType>
    </xsd:element>
    <xsd:element name="_dlc_DocIdUrl" ma:index="9" nillable="true" ma:displayName="Dokument-ID" ma:description="Permanenter Hyperlink zu diesem Dok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16453f13-8921-4a30-ac9e-ca9c13438fdf}" ma:internalName="TaxCatchAll" ma:showField="CatchAllData" ma:web="d2ee5b58-17cb-4c24-8d58-545848384ed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18c7a8-3067-46fb-ad6a-fa9f066a66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6" nillable="true" ma:taxonomy="true" ma:internalName="lcf76f155ced4ddcb4097134ff3c332f" ma:taxonomyFieldName="MediaServiceImageTags" ma:displayName="Bildmarkierungen" ma:readOnly="false" ma:fieldId="{5cf76f15-5ced-4ddc-b409-7134ff3c332f}" ma:taxonomyMulti="true" ma:sspId="6c5a9664-5da1-4bdf-8525-cc7083be3d9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AutoKeyPoints" ma:index="2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d2ee5b58-17cb-4c24-8d58-545848384ed4">REU3WHH5CT2Y-1469052785-126702</_dlc_DocId>
    <_dlc_DocIdUrl xmlns="d2ee5b58-17cb-4c24-8d58-545848384ed4">
      <Url>https://wienerpsyakademie.sharepoint.com/sites/PSYDaten/_layouts/15/DocIdRedir.aspx?ID=REU3WHH5CT2Y-1469052785-126702</Url>
      <Description>REU3WHH5CT2Y-1469052785-126702</Description>
    </_dlc_DocIdUrl>
    <lcf76f155ced4ddcb4097134ff3c332f xmlns="6418c7a8-3067-46fb-ad6a-fa9f066a6607">
      <Terms xmlns="http://schemas.microsoft.com/office/infopath/2007/PartnerControls"/>
    </lcf76f155ced4ddcb4097134ff3c332f>
    <TaxCatchAll xmlns="d2ee5b58-17cb-4c24-8d58-545848384ed4" xsi:nil="true"/>
  </documentManagement>
</p:properties>
</file>

<file path=customXml/itemProps1.xml><?xml version="1.0" encoding="utf-8"?>
<ds:datastoreItem xmlns:ds="http://schemas.openxmlformats.org/officeDocument/2006/customXml" ds:itemID="{DEBEB39B-4274-4CA2-9C5D-1192FB9C9ED2}"/>
</file>

<file path=customXml/itemProps2.xml><?xml version="1.0" encoding="utf-8"?>
<ds:datastoreItem xmlns:ds="http://schemas.openxmlformats.org/officeDocument/2006/customXml" ds:itemID="{3D61EAEE-9301-4BA8-AEE8-EE50213B69A4}"/>
</file>

<file path=customXml/itemProps3.xml><?xml version="1.0" encoding="utf-8"?>
<ds:datastoreItem xmlns:ds="http://schemas.openxmlformats.org/officeDocument/2006/customXml" ds:itemID="{EE891EEC-EF11-4BCA-A0BC-DD0E23EAB51A}"/>
</file>

<file path=customXml/itemProps4.xml><?xml version="1.0" encoding="utf-8"?>
<ds:datastoreItem xmlns:ds="http://schemas.openxmlformats.org/officeDocument/2006/customXml" ds:itemID="{A5E65684-7EAC-4A3F-92A1-4B2252C44D16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9680</Words>
  <Application>Microsoft Macintosh PowerPoint</Application>
  <PresentationFormat>Benutzerdefiniert</PresentationFormat>
  <Paragraphs>1225</Paragraphs>
  <Slides>115</Slides>
  <Notes>81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115</vt:i4>
      </vt:variant>
    </vt:vector>
  </HeadingPairs>
  <TitlesOfParts>
    <vt:vector size="125" baseType="lpstr">
      <vt:lpstr>CenturyGothic</vt:lpstr>
      <vt:lpstr>Gelasio</vt:lpstr>
      <vt:lpstr>Arial</vt:lpstr>
      <vt:lpstr>Symbol</vt:lpstr>
      <vt:lpstr>Calibri</vt:lpstr>
      <vt:lpstr>Lato Bold</vt:lpstr>
      <vt:lpstr>Aptos</vt:lpstr>
      <vt:lpstr>Lato</vt:lpstr>
      <vt:lpstr>Times New Roman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Systembegriff  Luhmann 1917 – 1998 – 30 Jahre Forschungstätigkeit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Zöser Stefan</cp:lastModifiedBy>
  <cp:revision>48</cp:revision>
  <cp:lastPrinted>2026-03-06T12:06:46Z</cp:lastPrinted>
  <dcterms:created xsi:type="dcterms:W3CDTF">2026-02-16T16:37:36Z</dcterms:created>
  <dcterms:modified xsi:type="dcterms:W3CDTF">2026-05-11T06:04:39Z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0x01010003209CC834EF2047B950BB2BE5B39A09</vt:lpwstr>
  </property>
  <property fmtid="{D5CDD505-2E9C-101B-9397-08002B2CF9AE}" pid="3" name="_dlc_DocIdItemGuid">
    <vt:lpwstr>b1d597c7-3978-417d-957f-4a0414131799</vt:lpwstr>
  </property>
</Properties>
</file>