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4" r:id="rId26"/>
    <p:sldId id="283" r:id="rId27"/>
    <p:sldId id="285" r:id="rId28"/>
    <p:sldId id="286" r:id="rId29"/>
    <p:sldId id="287" r:id="rId30"/>
    <p:sldId id="288" r:id="rId31"/>
    <p:sldId id="289"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296"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ustomXml" Target="../customXml/item1.xml"/><Relationship Id="rId40"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F1AB760-5648-4C23-B70A-DCCAD3E762C3}" type="datetimeFigureOut">
              <a:rPr lang="de-DE" smtClean="0"/>
              <a:t>03.04.2014</a:t>
            </a:fld>
            <a:endParaRPr lang="de-DE"/>
          </a:p>
        </p:txBody>
      </p:sp>
      <p:sp>
        <p:nvSpPr>
          <p:cNvPr id="5" name="Footer Placeholder 4"/>
          <p:cNvSpPr>
            <a:spLocks noGrp="1"/>
          </p:cNvSpPr>
          <p:nvPr>
            <p:ph type="ftr" sz="quarter" idx="11"/>
          </p:nvPr>
        </p:nvSpPr>
        <p:spPr/>
        <p:txBody>
          <a:bodyPr/>
          <a:lstStyle/>
          <a:p>
            <a:endParaRPr lang="de-DE"/>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12FCD47-42FA-4A4B-BDFA-17DCBC796E41}" type="slidenum">
              <a:rPr lang="de-DE" smtClean="0"/>
              <a:t>‹Nr.›</a:t>
            </a:fld>
            <a:endParaRPr lang="de-DE"/>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de-DE" smtClean="0"/>
              <a:t>Titelmasterformat durch Klicken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7F1AB760-5648-4C23-B70A-DCCAD3E762C3}" type="datetimeFigureOut">
              <a:rPr lang="de-DE" smtClean="0"/>
              <a:t>03.04.2014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7F1AB760-5648-4C23-B70A-DCCAD3E762C3}" type="datetimeFigureOut">
              <a:rPr lang="de-DE" smtClean="0"/>
              <a:t>03.04.2014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7F1AB760-5648-4C23-B70A-DCCAD3E762C3}" type="datetimeFigureOut">
              <a:rPr lang="de-DE" smtClean="0"/>
              <a:t>03.04.2014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F1AB760-5648-4C23-B70A-DCCAD3E762C3}" type="datetimeFigureOut">
              <a:rPr lang="de-DE" smtClean="0"/>
              <a:t>03.04.2014</a:t>
            </a:fld>
            <a:endParaRPr lang="de-DE"/>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12FCD47-42FA-4A4B-BDFA-17DCBC796E41}" type="slidenum">
              <a:rPr lang="de-DE" smtClean="0"/>
              <a:t>‹Nr.›</a:t>
            </a:fld>
            <a:endParaRPr lang="de-DE"/>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de-DE" smtClean="0"/>
              <a:t>Titelmasterformat durch Klicken bearbeiten</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7F1AB760-5648-4C23-B70A-DCCAD3E762C3}" type="datetimeFigureOut">
              <a:rPr lang="de-DE" smtClean="0"/>
              <a:t>03.04.2014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7F1AB760-5648-4C23-B70A-DCCAD3E762C3}" type="datetimeFigureOut">
              <a:rPr lang="de-DE" smtClean="0"/>
              <a:t>03.04.2014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7F1AB760-5648-4C23-B70A-DCCAD3E762C3}" type="datetimeFigureOut">
              <a:rPr lang="de-DE" smtClean="0"/>
              <a:t>03.04.2014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F1AB760-5648-4C23-B70A-DCCAD3E762C3}" type="datetimeFigureOut">
              <a:rPr lang="de-DE" smtClean="0"/>
              <a:t>03.04.2014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12FCD47-42FA-4A4B-BDFA-17DCBC796E41}"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7F1AB760-5648-4C23-B70A-DCCAD3E762C3}" type="datetimeFigureOut">
              <a:rPr lang="de-DE" smtClean="0"/>
              <a:t>03.04.2014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12FCD47-42FA-4A4B-BDFA-17DCBC796E41}" type="slidenum">
              <a:rPr lang="de-DE" smtClean="0"/>
              <a:t>‹Nr.›</a:t>
            </a:fld>
            <a:endParaRPr lang="de-DE"/>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de-DE" smtClean="0"/>
              <a:t>Titelmasterformat durch Klicken bearbeiten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5" name="Date Placeholder 4"/>
          <p:cNvSpPr>
            <a:spLocks noGrp="1"/>
          </p:cNvSpPr>
          <p:nvPr>
            <p:ph type="dt" sz="half" idx="10"/>
          </p:nvPr>
        </p:nvSpPr>
        <p:spPr/>
        <p:txBody>
          <a:bodyPr/>
          <a:lstStyle/>
          <a:p>
            <a:fld id="{7F1AB760-5648-4C23-B70A-DCCAD3E762C3}" type="datetimeFigureOut">
              <a:rPr lang="de-DE" smtClean="0"/>
              <a:t>03.04.2014</a:t>
            </a:fld>
            <a:endParaRPr lang="de-DE"/>
          </a:p>
        </p:txBody>
      </p:sp>
      <p:sp>
        <p:nvSpPr>
          <p:cNvPr id="7" name="Slide Number Placeholder 6"/>
          <p:cNvSpPr>
            <a:spLocks noGrp="1"/>
          </p:cNvSpPr>
          <p:nvPr>
            <p:ph type="sldNum" sz="quarter" idx="12"/>
          </p:nvPr>
        </p:nvSpPr>
        <p:spPr/>
        <p:txBody>
          <a:bodyPr/>
          <a:lstStyle/>
          <a:p>
            <a:fld id="{F12FCD47-42FA-4A4B-BDFA-17DCBC796E41}" type="slidenum">
              <a:rPr lang="de-DE" smtClean="0"/>
              <a:t>‹Nr.›</a:t>
            </a:fld>
            <a:endParaRPr lang="de-DE"/>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de-DE"/>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de-DE" smtClean="0"/>
              <a:t>Titelmasterformat durch Klicken bearbeiten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7F1AB760-5648-4C23-B70A-DCCAD3E762C3}" type="datetimeFigureOut">
              <a:rPr lang="de-DE" smtClean="0"/>
              <a:t>03.04.2014</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12FCD47-42FA-4A4B-BDFA-17DCBC796E41}" type="slidenum">
              <a:rPr lang="de-DE" smtClean="0"/>
              <a:t>‹Nr.›</a:t>
            </a:fld>
            <a:endParaRPr lang="de-DE"/>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rmAutofit fontScale="92500"/>
          </a:bodyPr>
          <a:lstStyle/>
          <a:p>
            <a:r>
              <a:rPr lang="de-DE" dirty="0" smtClean="0">
                <a:solidFill>
                  <a:schemeClr val="tx1">
                    <a:lumMod val="50000"/>
                    <a:lumOff val="50000"/>
                  </a:schemeClr>
                </a:solidFill>
              </a:rPr>
              <a:t>Forschungs- und Wissenschaftsmethodik</a:t>
            </a:r>
          </a:p>
          <a:p>
            <a:endParaRPr lang="de-DE" dirty="0"/>
          </a:p>
        </p:txBody>
      </p:sp>
      <p:sp>
        <p:nvSpPr>
          <p:cNvPr id="2" name="Titel 1"/>
          <p:cNvSpPr>
            <a:spLocks noGrp="1"/>
          </p:cNvSpPr>
          <p:nvPr>
            <p:ph type="ctrTitle"/>
          </p:nvPr>
        </p:nvSpPr>
        <p:spPr/>
        <p:txBody>
          <a:bodyPr/>
          <a:lstStyle/>
          <a:p>
            <a:r>
              <a:rPr lang="de-DE" sz="3800" dirty="0" smtClean="0"/>
              <a:t>Universitätslehrgang</a:t>
            </a:r>
            <a:br>
              <a:rPr lang="de-DE" sz="3800" dirty="0" smtClean="0"/>
            </a:br>
            <a:r>
              <a:rPr lang="de-DE" sz="3200" dirty="0" smtClean="0"/>
              <a:t>Psychotherapieforschung</a:t>
            </a:r>
            <a:endParaRPr lang="de-DE" sz="32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
            <a:ext cx="1154444" cy="750911"/>
          </a:xfrm>
          <a:prstGeom prst="rect">
            <a:avLst/>
          </a:prstGeom>
        </p:spPr>
      </p:pic>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914" y="0"/>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1496328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wissenschaftliche Theoriebildung</a:t>
            </a:r>
            <a:endParaRPr lang="de-DE" dirty="0"/>
          </a:p>
        </p:txBody>
      </p:sp>
      <p:sp>
        <p:nvSpPr>
          <p:cNvPr id="3" name="Inhaltsplatzhalter 2"/>
          <p:cNvSpPr>
            <a:spLocks noGrp="1"/>
          </p:cNvSpPr>
          <p:nvPr>
            <p:ph idx="1"/>
          </p:nvPr>
        </p:nvSpPr>
        <p:spPr/>
        <p:txBody>
          <a:bodyPr>
            <a:normAutofit fontScale="92500" lnSpcReduction="10000"/>
          </a:bodyPr>
          <a:lstStyle/>
          <a:p>
            <a:pPr marL="114300" indent="0">
              <a:lnSpc>
                <a:spcPct val="125000"/>
              </a:lnSpc>
              <a:buNone/>
            </a:pPr>
            <a:r>
              <a:rPr lang="de-DE" b="1" u="sng" dirty="0"/>
              <a:t>Therapie- und Änderungswissen</a:t>
            </a:r>
            <a:r>
              <a:rPr lang="de-DE" b="1" u="sng" dirty="0" smtClean="0"/>
              <a:t>:</a:t>
            </a:r>
            <a:endParaRPr lang="de-DE" b="1" u="sng" dirty="0"/>
          </a:p>
          <a:p>
            <a:pPr marL="114300" indent="0">
              <a:lnSpc>
                <a:spcPct val="125000"/>
              </a:lnSpc>
              <a:buNone/>
            </a:pPr>
            <a:endParaRPr lang="de-DE" dirty="0" smtClean="0"/>
          </a:p>
          <a:p>
            <a:pPr marL="114300" indent="0">
              <a:lnSpc>
                <a:spcPct val="125000"/>
              </a:lnSpc>
              <a:buNone/>
            </a:pPr>
            <a:r>
              <a:rPr lang="de-DE" sz="2200" dirty="0" smtClean="0"/>
              <a:t>Es soll praktisch verwertbar sein, dazu gehören Aussagen, wie man bestimmte Phänomene oder Bedingungen herstellt, die notwendig sind, um bestimmte Ziele effektiv zu erreichen. Im Gegensatz zum Bedingungswissen sagt dies nur etwas über die Herstellung von zukünftigen Sachverhalten durch eine Handlung aus. </a:t>
            </a:r>
          </a:p>
          <a:p>
            <a:pPr marL="114300" indent="0">
              <a:lnSpc>
                <a:spcPct val="125000"/>
              </a:lnSpc>
              <a:buNone/>
            </a:pPr>
            <a:r>
              <a:rPr lang="de-DE" sz="2200" u="sng" dirty="0" smtClean="0"/>
              <a:t>Beispiel</a:t>
            </a:r>
            <a:r>
              <a:rPr lang="de-DE" sz="2200" dirty="0" smtClean="0"/>
              <a:t>: Für die Förderung der Realitätswahrnehmung eines Patienten ist es ungünstig, wenn der Analytiker die Plausibilität von dessen Feststellung übergeht.</a:t>
            </a:r>
            <a:endParaRPr lang="de-DE" sz="22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44474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a:bodyPr>
          <a:lstStyle/>
          <a:p>
            <a:pPr>
              <a:lnSpc>
                <a:spcPct val="125000"/>
              </a:lnSpc>
              <a:buClrTx/>
              <a:buFontTx/>
              <a:buChar char="-"/>
            </a:pPr>
            <a:r>
              <a:rPr lang="de-DE" sz="2000" dirty="0" smtClean="0"/>
              <a:t>Interviews</a:t>
            </a:r>
          </a:p>
          <a:p>
            <a:pPr>
              <a:lnSpc>
                <a:spcPct val="125000"/>
              </a:lnSpc>
              <a:buClrTx/>
              <a:buFontTx/>
              <a:buChar char="-"/>
            </a:pPr>
            <a:r>
              <a:rPr lang="de-DE" sz="2000" dirty="0" smtClean="0"/>
              <a:t>Beobachtungstechniken</a:t>
            </a:r>
          </a:p>
          <a:p>
            <a:pPr>
              <a:lnSpc>
                <a:spcPct val="125000"/>
              </a:lnSpc>
              <a:buClrTx/>
              <a:buFontTx/>
              <a:buChar char="-"/>
            </a:pPr>
            <a:r>
              <a:rPr lang="de-DE" sz="2000" dirty="0" smtClean="0"/>
              <a:t>Analyse von Dokumenten</a:t>
            </a:r>
          </a:p>
          <a:p>
            <a:pPr>
              <a:lnSpc>
                <a:spcPct val="125000"/>
              </a:lnSpc>
              <a:buClrTx/>
              <a:buFontTx/>
              <a:buChar char="-"/>
            </a:pPr>
            <a:r>
              <a:rPr lang="de-DE" sz="2000" dirty="0" smtClean="0"/>
              <a:t>Visuelle Methode</a:t>
            </a:r>
          </a:p>
          <a:p>
            <a:pPr>
              <a:lnSpc>
                <a:spcPct val="125000"/>
              </a:lnSpc>
              <a:buClrTx/>
              <a:buFontTx/>
              <a:buChar char="-"/>
            </a:pPr>
            <a:r>
              <a:rPr lang="de-DE" sz="2000" dirty="0" smtClean="0"/>
              <a:t>Selbsterfahrung</a:t>
            </a:r>
          </a:p>
          <a:p>
            <a:pPr>
              <a:lnSpc>
                <a:spcPct val="125000"/>
              </a:lnSpc>
              <a:buClrTx/>
              <a:buFontTx/>
              <a:buChar char="-"/>
            </a:pPr>
            <a:r>
              <a:rPr lang="de-DE" sz="2000" dirty="0" smtClean="0"/>
              <a:t>Datenmanagement und Datenanalyse</a:t>
            </a:r>
          </a:p>
          <a:p>
            <a:pPr>
              <a:lnSpc>
                <a:spcPct val="125000"/>
              </a:lnSpc>
              <a:buClrTx/>
              <a:buFontTx/>
              <a:buChar char="-"/>
            </a:pPr>
            <a:r>
              <a:rPr lang="de-DE" sz="2000" dirty="0" smtClean="0"/>
              <a:t>Computergestützte Analyse</a:t>
            </a:r>
          </a:p>
          <a:p>
            <a:pPr>
              <a:lnSpc>
                <a:spcPct val="125000"/>
              </a:lnSpc>
              <a:buClrTx/>
              <a:buFontTx/>
              <a:buChar char="-"/>
            </a:pPr>
            <a:r>
              <a:rPr lang="de-DE" sz="2000" dirty="0" smtClean="0"/>
              <a:t>Inhaltsanalyse</a:t>
            </a:r>
            <a:endParaRPr lang="de-DE" sz="2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392523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a:bodyPr>
          <a:lstStyle/>
          <a:p>
            <a:pPr marL="114300" indent="0">
              <a:lnSpc>
                <a:spcPct val="125000"/>
              </a:lnSpc>
              <a:buClrTx/>
              <a:buNone/>
            </a:pPr>
            <a:r>
              <a:rPr lang="de-DE" sz="2200" b="1" dirty="0" smtClean="0"/>
              <a:t>Die Qualität dieser Erklärungen hängt von mehreren Kriterien ab:</a:t>
            </a:r>
            <a:endParaRPr lang="de-DE" sz="2200" dirty="0" smtClean="0"/>
          </a:p>
          <a:p>
            <a:pPr>
              <a:lnSpc>
                <a:spcPct val="125000"/>
              </a:lnSpc>
              <a:buClrTx/>
              <a:buFontTx/>
              <a:buChar char="-"/>
            </a:pPr>
            <a:r>
              <a:rPr lang="de-DE" sz="2000" dirty="0" smtClean="0"/>
              <a:t>Berücksichtigung des Standes der Forschung</a:t>
            </a:r>
          </a:p>
          <a:p>
            <a:pPr>
              <a:lnSpc>
                <a:spcPct val="125000"/>
              </a:lnSpc>
              <a:buClrTx/>
              <a:buFontTx/>
              <a:buChar char="-"/>
            </a:pPr>
            <a:r>
              <a:rPr lang="de-DE" sz="2000" dirty="0" smtClean="0"/>
              <a:t>Interne Validität</a:t>
            </a:r>
          </a:p>
          <a:p>
            <a:pPr>
              <a:lnSpc>
                <a:spcPct val="125000"/>
              </a:lnSpc>
              <a:buClrTx/>
              <a:buFontTx/>
              <a:buChar char="-"/>
            </a:pPr>
            <a:r>
              <a:rPr lang="de-DE" sz="2000" dirty="0" smtClean="0"/>
              <a:t>Externe Validität</a:t>
            </a:r>
          </a:p>
          <a:p>
            <a:pPr>
              <a:lnSpc>
                <a:spcPct val="125000"/>
              </a:lnSpc>
              <a:buClrTx/>
              <a:buFontTx/>
              <a:buChar char="-"/>
            </a:pPr>
            <a:r>
              <a:rPr lang="de-DE" sz="2000" dirty="0" smtClean="0"/>
              <a:t>Objektivität eines Tests</a:t>
            </a:r>
          </a:p>
          <a:p>
            <a:pPr>
              <a:lnSpc>
                <a:spcPct val="125000"/>
              </a:lnSpc>
              <a:buClrTx/>
              <a:buFontTx/>
              <a:buChar char="-"/>
            </a:pPr>
            <a:r>
              <a:rPr lang="de-DE" sz="2000" dirty="0" smtClean="0"/>
              <a:t>Reliabilität eines Tests</a:t>
            </a:r>
            <a:endParaRPr lang="de-DE" sz="2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95468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fontScale="62500" lnSpcReduction="20000"/>
          </a:bodyPr>
          <a:lstStyle/>
          <a:p>
            <a:pPr marL="114300" indent="0">
              <a:lnSpc>
                <a:spcPct val="125000"/>
              </a:lnSpc>
              <a:buClrTx/>
              <a:buNone/>
            </a:pPr>
            <a:r>
              <a:rPr lang="de-DE" sz="3500" b="1" dirty="0" smtClean="0"/>
              <a:t>Interne Validität</a:t>
            </a:r>
          </a:p>
          <a:p>
            <a:pPr marL="114300" indent="0">
              <a:lnSpc>
                <a:spcPct val="160000"/>
              </a:lnSpc>
              <a:buNone/>
            </a:pPr>
            <a:endParaRPr lang="de-DE" dirty="0" smtClean="0"/>
          </a:p>
          <a:p>
            <a:pPr marL="114300" indent="0">
              <a:lnSpc>
                <a:spcPct val="160000"/>
              </a:lnSpc>
              <a:buNone/>
            </a:pPr>
            <a:r>
              <a:rPr lang="de-DE" dirty="0" smtClean="0"/>
              <a:t>Unter </a:t>
            </a:r>
            <a:r>
              <a:rPr lang="de-DE" b="1" u="sng" dirty="0"/>
              <a:t>interner Validität</a:t>
            </a:r>
            <a:r>
              <a:rPr lang="de-DE" b="1" dirty="0"/>
              <a:t> </a:t>
            </a:r>
            <a:r>
              <a:rPr lang="de-DE" dirty="0"/>
              <a:t>versteht man, dass die Ergebnisse eindeutig interpretierbar </a:t>
            </a:r>
          </a:p>
          <a:p>
            <a:pPr marL="114300" indent="0">
              <a:lnSpc>
                <a:spcPct val="160000"/>
              </a:lnSpc>
              <a:buNone/>
            </a:pPr>
            <a:r>
              <a:rPr lang="de-DE" dirty="0"/>
              <a:t>sind (z.B. Variable A beeinflusst Variable B, B beeinflusst A, B und A beeinflussen </a:t>
            </a:r>
          </a:p>
          <a:p>
            <a:pPr marL="114300" indent="0">
              <a:lnSpc>
                <a:spcPct val="160000"/>
              </a:lnSpc>
              <a:buNone/>
            </a:pPr>
            <a:r>
              <a:rPr lang="de-DE" dirty="0"/>
              <a:t>sich wechselseitig oder werden durch eine dritte Variable  beeinflusst). </a:t>
            </a:r>
          </a:p>
          <a:p>
            <a:pPr marL="114300" indent="0">
              <a:lnSpc>
                <a:spcPct val="160000"/>
              </a:lnSpc>
              <a:buNone/>
            </a:pPr>
            <a:endParaRPr lang="de-DE" dirty="0"/>
          </a:p>
          <a:p>
            <a:pPr marL="114300" indent="0">
              <a:lnSpc>
                <a:spcPct val="160000"/>
              </a:lnSpc>
              <a:buNone/>
            </a:pPr>
            <a:r>
              <a:rPr lang="de-DE" u="sng" dirty="0"/>
              <a:t>Der Korrelations-Koeffizient:</a:t>
            </a:r>
          </a:p>
          <a:p>
            <a:pPr marL="114300" indent="0">
              <a:lnSpc>
                <a:spcPct val="160000"/>
              </a:lnSpc>
              <a:buNone/>
            </a:pPr>
            <a:r>
              <a:rPr lang="de-DE" dirty="0"/>
              <a:t>Der Korrelations-Koeffizient als solches sagt nichts über die Kausalmodelle aus. </a:t>
            </a:r>
          </a:p>
          <a:p>
            <a:pPr marL="114300" indent="0">
              <a:lnSpc>
                <a:spcPct val="160000"/>
              </a:lnSpc>
              <a:buNone/>
            </a:pPr>
            <a:r>
              <a:rPr lang="de-DE" dirty="0"/>
              <a:t>Er zeigt nur einen Zusammenhang auf. Eine Untersuchung gilt also als </a:t>
            </a:r>
            <a:r>
              <a:rPr lang="de-DE" b="1" u="sng" dirty="0"/>
              <a:t>intern valide</a:t>
            </a:r>
            <a:r>
              <a:rPr lang="de-DE" dirty="0"/>
              <a:t>, </a:t>
            </a:r>
          </a:p>
          <a:p>
            <a:pPr marL="114300" indent="0">
              <a:lnSpc>
                <a:spcPct val="160000"/>
              </a:lnSpc>
              <a:buNone/>
            </a:pPr>
            <a:r>
              <a:rPr lang="de-DE" dirty="0"/>
              <a:t>wenn ihre Ergebnisse eindeutig interpretierbar sind. Die interne Validität sinkt mit </a:t>
            </a:r>
          </a:p>
          <a:p>
            <a:pPr marL="114300" indent="0">
              <a:lnSpc>
                <a:spcPct val="160000"/>
              </a:lnSpc>
              <a:buNone/>
            </a:pPr>
            <a:r>
              <a:rPr lang="de-DE" dirty="0"/>
              <a:t>wachsender Zahl plausibler Alternativerklärungen für die Ergebnisse. </a:t>
            </a:r>
          </a:p>
          <a:p>
            <a:pPr marL="114300" indent="0">
              <a:lnSpc>
                <a:spcPct val="160000"/>
              </a:lnSpc>
              <a:buNone/>
            </a:pPr>
            <a:endParaRPr lang="de-DE" dirty="0"/>
          </a:p>
          <a:p>
            <a:pPr marL="114300" indent="0">
              <a:lnSpc>
                <a:spcPct val="125000"/>
              </a:lnSpc>
              <a:buClrTx/>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21346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fontScale="77500" lnSpcReduction="20000"/>
          </a:bodyPr>
          <a:lstStyle/>
          <a:p>
            <a:pPr marL="114300" indent="0">
              <a:lnSpc>
                <a:spcPct val="125000"/>
              </a:lnSpc>
              <a:buClrTx/>
              <a:buNone/>
            </a:pPr>
            <a:r>
              <a:rPr lang="de-DE" sz="2800" b="1" dirty="0" smtClean="0"/>
              <a:t>Externe Validität</a:t>
            </a:r>
          </a:p>
          <a:p>
            <a:pPr marL="114300" indent="0">
              <a:lnSpc>
                <a:spcPct val="125000"/>
              </a:lnSpc>
              <a:buClrTx/>
              <a:buNone/>
            </a:pPr>
            <a:endParaRPr lang="de-DE" b="1" dirty="0" smtClean="0"/>
          </a:p>
          <a:p>
            <a:pPr marL="114300" indent="0">
              <a:lnSpc>
                <a:spcPct val="160000"/>
              </a:lnSpc>
              <a:buNone/>
            </a:pPr>
            <a:r>
              <a:rPr lang="de-DE" dirty="0"/>
              <a:t>Eine Untersuchung ist </a:t>
            </a:r>
            <a:r>
              <a:rPr lang="de-DE" b="1" u="sng" dirty="0"/>
              <a:t>extern valide</a:t>
            </a:r>
            <a:r>
              <a:rPr lang="de-DE" b="1" dirty="0"/>
              <a:t> </a:t>
            </a:r>
            <a:r>
              <a:rPr lang="de-DE" dirty="0"/>
              <a:t>wenn ihre Ergebnisse über die besonderen </a:t>
            </a:r>
          </a:p>
          <a:p>
            <a:pPr marL="114300" indent="0">
              <a:lnSpc>
                <a:spcPct val="160000"/>
              </a:lnSpc>
              <a:buNone/>
            </a:pPr>
            <a:r>
              <a:rPr lang="de-DE" dirty="0"/>
              <a:t>Bedingungen der speziellen Untersuchungen hinaus generalisierbar sind. </a:t>
            </a:r>
          </a:p>
          <a:p>
            <a:pPr marL="114300" indent="0">
              <a:lnSpc>
                <a:spcPct val="160000"/>
              </a:lnSpc>
              <a:buNone/>
            </a:pPr>
            <a:endParaRPr lang="de-DE" dirty="0"/>
          </a:p>
          <a:p>
            <a:pPr marL="114300" indent="0">
              <a:lnSpc>
                <a:spcPct val="160000"/>
              </a:lnSpc>
              <a:buNone/>
            </a:pPr>
            <a:r>
              <a:rPr lang="de-DE" dirty="0"/>
              <a:t>Die </a:t>
            </a:r>
            <a:r>
              <a:rPr lang="de-DE" b="1" u="sng" dirty="0"/>
              <a:t>externe Validität</a:t>
            </a:r>
            <a:r>
              <a:rPr lang="de-DE" b="1" dirty="0"/>
              <a:t> </a:t>
            </a:r>
            <a:r>
              <a:rPr lang="de-DE" dirty="0"/>
              <a:t>sinkt mit wachsender Unnatürlichkeit der </a:t>
            </a:r>
          </a:p>
          <a:p>
            <a:pPr marL="114300" indent="0">
              <a:lnSpc>
                <a:spcPct val="160000"/>
              </a:lnSpc>
              <a:buNone/>
            </a:pPr>
            <a:r>
              <a:rPr lang="de-DE" dirty="0"/>
              <a:t>Untersuchungsbedingungen bzw. mit abnehmender Repräsentativität der Stichprobe. </a:t>
            </a:r>
          </a:p>
          <a:p>
            <a:pPr marL="114300" indent="0">
              <a:lnSpc>
                <a:spcPct val="125000"/>
              </a:lnSpc>
              <a:buClrTx/>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3710868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fontScale="92500" lnSpcReduction="10000"/>
          </a:bodyPr>
          <a:lstStyle/>
          <a:p>
            <a:pPr marL="114300" indent="0">
              <a:lnSpc>
                <a:spcPct val="125000"/>
              </a:lnSpc>
              <a:buClrTx/>
              <a:buNone/>
            </a:pPr>
            <a:r>
              <a:rPr lang="de-DE" b="1" dirty="0" smtClean="0"/>
              <a:t>Objektivität eines Tests:</a:t>
            </a:r>
          </a:p>
          <a:p>
            <a:pPr marL="114300" indent="0">
              <a:lnSpc>
                <a:spcPct val="155000"/>
              </a:lnSpc>
              <a:buNone/>
            </a:pPr>
            <a:r>
              <a:rPr lang="de-DE" sz="2200" dirty="0"/>
              <a:t>Man versteht darunter, dass ein Test bei verschiedenen Testanwendern, bei </a:t>
            </a:r>
            <a:r>
              <a:rPr lang="de-DE" sz="2200" dirty="0" smtClean="0"/>
              <a:t>den selben </a:t>
            </a:r>
            <a:r>
              <a:rPr lang="de-DE" sz="2200" dirty="0"/>
              <a:t>Personen zu den gleichen Resultaten gelangen. Der Test sollte also </a:t>
            </a:r>
            <a:r>
              <a:rPr lang="de-DE" sz="2200" dirty="0" smtClean="0"/>
              <a:t>unabhängig </a:t>
            </a:r>
            <a:r>
              <a:rPr lang="de-DE" sz="2200" dirty="0"/>
              <a:t>von der Person sein, die den Test vorgibt. </a:t>
            </a:r>
          </a:p>
          <a:p>
            <a:pPr marL="114300" indent="0">
              <a:lnSpc>
                <a:spcPct val="155000"/>
              </a:lnSpc>
              <a:buNone/>
            </a:pPr>
            <a:r>
              <a:rPr lang="de-DE" sz="2200" dirty="0"/>
              <a:t>Eine hohe Durchführungsobjektivität benötigt also standardisierte Instruktionen, </a:t>
            </a:r>
            <a:r>
              <a:rPr lang="de-DE" sz="2200" dirty="0" smtClean="0"/>
              <a:t>sehr </a:t>
            </a:r>
            <a:r>
              <a:rPr lang="de-DE" sz="2200" dirty="0"/>
              <a:t>klar </a:t>
            </a:r>
            <a:r>
              <a:rPr lang="de-DE" sz="2200" dirty="0" smtClean="0"/>
              <a:t>standardisierte Formulierungen </a:t>
            </a:r>
            <a:r>
              <a:rPr lang="de-DE" sz="2200" dirty="0"/>
              <a:t>und eine eindeutig vorgeschriebene </a:t>
            </a:r>
            <a:r>
              <a:rPr lang="de-DE" sz="2200" dirty="0" smtClean="0"/>
              <a:t> Art </a:t>
            </a:r>
            <a:r>
              <a:rPr lang="de-DE" sz="2200" dirty="0"/>
              <a:t>der Beantwortung. </a:t>
            </a:r>
          </a:p>
          <a:p>
            <a:pPr marL="114300" indent="0">
              <a:lnSpc>
                <a:spcPct val="125000"/>
              </a:lnSpc>
              <a:buClrTx/>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141240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Qualitative Psychotherapieforschung</a:t>
            </a:r>
            <a:endParaRPr lang="de-DE" dirty="0"/>
          </a:p>
        </p:txBody>
      </p:sp>
      <p:sp>
        <p:nvSpPr>
          <p:cNvPr id="3" name="Inhaltsplatzhalter 2"/>
          <p:cNvSpPr>
            <a:spLocks noGrp="1"/>
          </p:cNvSpPr>
          <p:nvPr>
            <p:ph idx="1"/>
          </p:nvPr>
        </p:nvSpPr>
        <p:spPr/>
        <p:txBody>
          <a:bodyPr>
            <a:normAutofit/>
          </a:bodyPr>
          <a:lstStyle/>
          <a:p>
            <a:pPr marL="114300" indent="0">
              <a:lnSpc>
                <a:spcPct val="150000"/>
              </a:lnSpc>
              <a:buNone/>
            </a:pPr>
            <a:r>
              <a:rPr lang="de-DE" b="1" dirty="0"/>
              <a:t>Reliabilität eines Tests</a:t>
            </a:r>
            <a:r>
              <a:rPr lang="de-DE" b="1" dirty="0" smtClean="0"/>
              <a:t>:</a:t>
            </a:r>
          </a:p>
          <a:p>
            <a:pPr marL="411480" lvl="1" indent="0">
              <a:lnSpc>
                <a:spcPct val="150000"/>
              </a:lnSpc>
              <a:spcAft>
                <a:spcPts val="1200"/>
              </a:spcAft>
              <a:buNone/>
            </a:pPr>
            <a:r>
              <a:rPr lang="de-DE" dirty="0" smtClean="0"/>
              <a:t>Dies </a:t>
            </a:r>
            <a:r>
              <a:rPr lang="de-DE" dirty="0"/>
              <a:t>erfasst die Präzision bzw. den Grad der Genauigkeit der Messung eines Merkmals. </a:t>
            </a:r>
          </a:p>
          <a:p>
            <a:pPr marL="411480" lvl="1" indent="0">
              <a:lnSpc>
                <a:spcPct val="150000"/>
              </a:lnSpc>
              <a:spcAft>
                <a:spcPts val="1200"/>
              </a:spcAft>
              <a:buNone/>
            </a:pPr>
            <a:r>
              <a:rPr lang="de-DE" dirty="0" smtClean="0"/>
              <a:t>Ein </a:t>
            </a:r>
            <a:r>
              <a:rPr lang="de-DE" dirty="0"/>
              <a:t>vollständiger </a:t>
            </a:r>
            <a:r>
              <a:rPr lang="de-DE" dirty="0" err="1"/>
              <a:t>reliabler</a:t>
            </a:r>
            <a:r>
              <a:rPr lang="de-DE" dirty="0"/>
              <a:t> Test müsste bei wiederholter Anwendung zu exakt den gleichen Ergebnissen führen. Wenn die Ergebnisse bei wiederholter Testvergabe abweichen werden dafür Messfehler verantwortlich gemacht.</a:t>
            </a:r>
          </a:p>
          <a:p>
            <a:pPr>
              <a:lnSpc>
                <a:spcPct val="150000"/>
              </a:lnSpc>
            </a:pPr>
            <a:endParaRPr lang="de-DE" u="sng"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406947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„Goldstandard“</a:t>
            </a:r>
            <a:endParaRPr lang="de-DE" dirty="0"/>
          </a:p>
        </p:txBody>
      </p:sp>
      <p:sp>
        <p:nvSpPr>
          <p:cNvPr id="3" name="Inhaltsplatzhalter 2"/>
          <p:cNvSpPr>
            <a:spLocks noGrp="1"/>
          </p:cNvSpPr>
          <p:nvPr>
            <p:ph idx="1"/>
          </p:nvPr>
        </p:nvSpPr>
        <p:spPr/>
        <p:txBody>
          <a:bodyPr>
            <a:normAutofit fontScale="47500" lnSpcReduction="20000"/>
          </a:bodyPr>
          <a:lstStyle/>
          <a:p>
            <a:pPr marL="868680" lvl="1" indent="-457200">
              <a:lnSpc>
                <a:spcPct val="120000"/>
              </a:lnSpc>
              <a:spcAft>
                <a:spcPts val="1200"/>
              </a:spcAft>
              <a:buFont typeface="Symbol" pitchFamily="18" charset="2"/>
              <a:buChar char="-"/>
            </a:pPr>
            <a:r>
              <a:rPr lang="de-DE" dirty="0"/>
              <a:t>Formulierung der klinischen Fragestellung</a:t>
            </a:r>
          </a:p>
          <a:p>
            <a:pPr marL="868680" lvl="1" indent="-457200">
              <a:lnSpc>
                <a:spcPct val="120000"/>
              </a:lnSpc>
              <a:spcAft>
                <a:spcPts val="1200"/>
              </a:spcAft>
              <a:buFont typeface="Symbol" pitchFamily="18" charset="2"/>
              <a:buChar char="-"/>
            </a:pPr>
            <a:r>
              <a:rPr lang="de-DE" dirty="0"/>
              <a:t>Aufspüren der externen Evidenz (z.B. ableitbar durch: </a:t>
            </a:r>
            <a:r>
              <a:rPr lang="de-DE" dirty="0" err="1"/>
              <a:t>Cochrane</a:t>
            </a:r>
            <a:r>
              <a:rPr lang="de-DE" dirty="0"/>
              <a:t> </a:t>
            </a:r>
            <a:r>
              <a:rPr lang="de-DE" dirty="0" err="1"/>
              <a:t>systematic</a:t>
            </a:r>
            <a:r>
              <a:rPr lang="de-DE" dirty="0"/>
              <a:t> </a:t>
            </a:r>
            <a:r>
              <a:rPr lang="de-DE" dirty="0" err="1"/>
              <a:t>reviews</a:t>
            </a:r>
            <a:r>
              <a:rPr lang="de-DE" dirty="0"/>
              <a:t>, EBM für Fachbereiche)</a:t>
            </a:r>
          </a:p>
          <a:p>
            <a:pPr marL="868680" lvl="1" indent="-457200">
              <a:lnSpc>
                <a:spcPct val="120000"/>
              </a:lnSpc>
              <a:spcAft>
                <a:spcPts val="1200"/>
              </a:spcAft>
              <a:buFont typeface="Symbol" pitchFamily="18" charset="2"/>
              <a:buChar char="-"/>
            </a:pPr>
            <a:r>
              <a:rPr lang="de-DE" dirty="0"/>
              <a:t>Kritische Beurteilung der Evidenz</a:t>
            </a:r>
          </a:p>
          <a:p>
            <a:pPr marL="868680" lvl="1" indent="-457200">
              <a:lnSpc>
                <a:spcPct val="120000"/>
              </a:lnSpc>
              <a:spcAft>
                <a:spcPts val="1200"/>
              </a:spcAft>
              <a:buFont typeface="Symbol" pitchFamily="18" charset="2"/>
              <a:buChar char="-"/>
            </a:pPr>
            <a:r>
              <a:rPr lang="de-DE" dirty="0"/>
              <a:t>Integration der Evidenz mit dem eigenen Wissen und den Werten des Patienten</a:t>
            </a:r>
          </a:p>
          <a:p>
            <a:pPr marL="868680" lvl="1" indent="-457200">
              <a:lnSpc>
                <a:spcPct val="120000"/>
              </a:lnSpc>
              <a:spcAft>
                <a:spcPts val="1200"/>
              </a:spcAft>
              <a:buFont typeface="Symbol" pitchFamily="18" charset="2"/>
              <a:buChar char="-"/>
            </a:pPr>
            <a:r>
              <a:rPr lang="de-DE" dirty="0"/>
              <a:t>Evaluation des eigenen Vorgehens</a:t>
            </a:r>
          </a:p>
          <a:p>
            <a:pPr marL="868680" lvl="1" indent="-457200">
              <a:lnSpc>
                <a:spcPct val="120000"/>
              </a:lnSpc>
              <a:spcAft>
                <a:spcPts val="1200"/>
              </a:spcAft>
              <a:buFont typeface="Symbol" pitchFamily="18" charset="2"/>
              <a:buChar char="-"/>
            </a:pPr>
            <a:r>
              <a:rPr lang="de-DE" dirty="0"/>
              <a:t>Explizite Ein- und Ausschlusskriterien</a:t>
            </a:r>
          </a:p>
          <a:p>
            <a:pPr marL="868680" lvl="1" indent="-457200">
              <a:lnSpc>
                <a:spcPct val="120000"/>
              </a:lnSpc>
              <a:spcAft>
                <a:spcPts val="1200"/>
              </a:spcAft>
              <a:buFont typeface="Symbol" pitchFamily="18" charset="2"/>
              <a:buChar char="-"/>
            </a:pPr>
            <a:r>
              <a:rPr lang="de-DE" dirty="0"/>
              <a:t>Randomisierte Zuteilung</a:t>
            </a:r>
          </a:p>
          <a:p>
            <a:pPr marL="868680" lvl="1" indent="-457200">
              <a:lnSpc>
                <a:spcPct val="120000"/>
              </a:lnSpc>
              <a:spcAft>
                <a:spcPts val="1200"/>
              </a:spcAft>
              <a:buFont typeface="Symbol" pitchFamily="18" charset="2"/>
              <a:buChar char="-"/>
            </a:pPr>
            <a:r>
              <a:rPr lang="de-DE" dirty="0"/>
              <a:t>Einbeziehung einer Kontrollgruppe</a:t>
            </a:r>
          </a:p>
          <a:p>
            <a:pPr marL="868680" lvl="1" indent="-457200">
              <a:lnSpc>
                <a:spcPct val="120000"/>
              </a:lnSpc>
              <a:spcAft>
                <a:spcPts val="1200"/>
              </a:spcAft>
              <a:buFont typeface="Symbol" pitchFamily="18" charset="2"/>
              <a:buChar char="-"/>
            </a:pPr>
            <a:r>
              <a:rPr lang="de-DE" dirty="0" err="1"/>
              <a:t>Manualisierte</a:t>
            </a:r>
            <a:r>
              <a:rPr lang="de-DE" dirty="0"/>
              <a:t> Therapie mit festgelegten Rahmenbedingungen, operationalisierte Zielkriterien</a:t>
            </a:r>
          </a:p>
          <a:p>
            <a:pPr marL="868680" lvl="1" indent="-457200">
              <a:lnSpc>
                <a:spcPct val="120000"/>
              </a:lnSpc>
              <a:spcAft>
                <a:spcPts val="1200"/>
              </a:spcAft>
              <a:buFont typeface="Symbol" pitchFamily="18" charset="2"/>
              <a:buChar char="-"/>
            </a:pPr>
            <a:r>
              <a:rPr lang="de-DE" dirty="0"/>
              <a:t>Objektive Instrumente der Datenerhebung</a:t>
            </a:r>
          </a:p>
          <a:p>
            <a:pPr marL="868680" lvl="1" indent="-457200">
              <a:lnSpc>
                <a:spcPct val="120000"/>
              </a:lnSpc>
              <a:spcAft>
                <a:spcPts val="1200"/>
              </a:spcAft>
              <a:buFont typeface="Symbol" pitchFamily="18" charset="2"/>
              <a:buChar char="-"/>
            </a:pPr>
            <a:r>
              <a:rPr lang="de-DE" dirty="0"/>
              <a:t>„blinde“ Rater bzw. zumindest therapeutenunabhängige Erfolgsbeurteilung</a:t>
            </a:r>
          </a:p>
          <a:p>
            <a:pPr marL="868680" lvl="1" indent="-457200">
              <a:lnSpc>
                <a:spcPct val="120000"/>
              </a:lnSpc>
              <a:spcAft>
                <a:spcPts val="1200"/>
              </a:spcAft>
              <a:buFont typeface="Symbol" pitchFamily="18" charset="2"/>
              <a:buChar char="-"/>
            </a:pPr>
            <a:r>
              <a:rPr lang="de-DE" dirty="0"/>
              <a:t>Statistische Auswertung im Sinne </a:t>
            </a:r>
            <a:r>
              <a:rPr lang="de-DE" dirty="0" err="1"/>
              <a:t>konfirmativer</a:t>
            </a:r>
            <a:r>
              <a:rPr lang="de-DE" dirty="0"/>
              <a:t>  Hypothesenprüfung</a:t>
            </a:r>
          </a:p>
          <a:p>
            <a:pPr marL="868680" lvl="1" indent="-457200">
              <a:lnSpc>
                <a:spcPct val="120000"/>
              </a:lnSpc>
              <a:spcAft>
                <a:spcPts val="1200"/>
              </a:spcAft>
              <a:buFont typeface="Symbol" pitchFamily="18" charset="2"/>
              <a:buChar char="-"/>
            </a:pPr>
            <a:r>
              <a:rPr lang="de-DE" dirty="0"/>
              <a:t>ev. zusätzlich prospektives Design, das auch mindestens eine 1- bis 2-jährige Katamnese beinhaltet</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782767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Güte der Information</a:t>
            </a:r>
            <a:endParaRPr lang="de-DE" dirty="0"/>
          </a:p>
        </p:txBody>
      </p:sp>
      <p:sp>
        <p:nvSpPr>
          <p:cNvPr id="3" name="Inhaltsplatzhalter 2"/>
          <p:cNvSpPr>
            <a:spLocks noGrp="1"/>
          </p:cNvSpPr>
          <p:nvPr>
            <p:ph idx="1"/>
          </p:nvPr>
        </p:nvSpPr>
        <p:spPr/>
        <p:txBody>
          <a:bodyPr>
            <a:normAutofit/>
          </a:bodyPr>
          <a:lstStyle/>
          <a:p>
            <a:pPr lvl="1">
              <a:spcAft>
                <a:spcPts val="1200"/>
              </a:spcAft>
            </a:pPr>
            <a:r>
              <a:rPr lang="de-DE" dirty="0"/>
              <a:t>Verfahrensdokumentation</a:t>
            </a:r>
          </a:p>
          <a:p>
            <a:pPr lvl="1">
              <a:spcAft>
                <a:spcPts val="1200"/>
              </a:spcAft>
            </a:pPr>
            <a:r>
              <a:rPr lang="de-DE" dirty="0"/>
              <a:t>Beschreibung der Patienten</a:t>
            </a:r>
          </a:p>
          <a:p>
            <a:pPr lvl="1">
              <a:spcAft>
                <a:spcPts val="1200"/>
              </a:spcAft>
            </a:pPr>
            <a:r>
              <a:rPr lang="de-DE" dirty="0"/>
              <a:t>Beschreibung der Behandlungen</a:t>
            </a:r>
          </a:p>
          <a:p>
            <a:pPr lvl="1">
              <a:spcAft>
                <a:spcPts val="1200"/>
              </a:spcAft>
            </a:pPr>
            <a:r>
              <a:rPr lang="de-DE" dirty="0"/>
              <a:t>Beschreibung der Therapeuten</a:t>
            </a:r>
          </a:p>
          <a:p>
            <a:pPr lvl="1">
              <a:spcAft>
                <a:spcPts val="1200"/>
              </a:spcAft>
            </a:pPr>
            <a:r>
              <a:rPr lang="de-DE" dirty="0"/>
              <a:t>Beschreibung der Datengewinnung</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382320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a:t>Güte Der Interpretationssicherung</a:t>
            </a:r>
            <a:endParaRPr lang="de-DE" dirty="0"/>
          </a:p>
        </p:txBody>
      </p:sp>
      <p:sp>
        <p:nvSpPr>
          <p:cNvPr id="3" name="Inhaltsplatzhalter 2"/>
          <p:cNvSpPr>
            <a:spLocks noGrp="1"/>
          </p:cNvSpPr>
          <p:nvPr>
            <p:ph idx="1"/>
          </p:nvPr>
        </p:nvSpPr>
        <p:spPr/>
        <p:txBody>
          <a:bodyPr>
            <a:normAutofit/>
          </a:bodyPr>
          <a:lstStyle/>
          <a:p>
            <a:pPr lvl="1">
              <a:spcAft>
                <a:spcPts val="1200"/>
              </a:spcAft>
            </a:pPr>
            <a:r>
              <a:rPr lang="de-DE" dirty="0"/>
              <a:t>Plausibilität der Schlussfolgerungen</a:t>
            </a:r>
          </a:p>
          <a:p>
            <a:pPr lvl="1">
              <a:spcAft>
                <a:spcPts val="1200"/>
              </a:spcAft>
            </a:pPr>
            <a:r>
              <a:rPr lang="de-DE" dirty="0"/>
              <a:t>Therapiekontrolle</a:t>
            </a:r>
          </a:p>
          <a:p>
            <a:pPr lvl="1">
              <a:spcAft>
                <a:spcPts val="1200"/>
              </a:spcAft>
            </a:pPr>
            <a:r>
              <a:rPr lang="de-DE" dirty="0"/>
              <a:t>Ausbildung und Erfahrenheit der Therapeuten</a:t>
            </a:r>
          </a:p>
          <a:p>
            <a:pPr lvl="1">
              <a:spcAft>
                <a:spcPts val="1200"/>
              </a:spcAft>
            </a:pPr>
            <a:r>
              <a:rPr lang="de-DE" dirty="0"/>
              <a:t>Motivation und Indikation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40648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800" dirty="0" smtClean="0"/>
              <a:t>Die Phasen der </a:t>
            </a:r>
            <a:r>
              <a:rPr lang="de-DE" sz="3800" dirty="0" err="1" smtClean="0"/>
              <a:t>PsychotherapieForschung</a:t>
            </a:r>
            <a:endParaRPr lang="de-DE" sz="3200" dirty="0"/>
          </a:p>
        </p:txBody>
      </p:sp>
      <p:sp>
        <p:nvSpPr>
          <p:cNvPr id="3" name="Untertitel 2"/>
          <p:cNvSpPr>
            <a:spLocks noGrp="1"/>
          </p:cNvSpPr>
          <p:nvPr>
            <p:ph idx="1"/>
          </p:nvPr>
        </p:nvSpPr>
        <p:spPr/>
        <p:txBody>
          <a:bodyPr/>
          <a:lstStyle/>
          <a:p>
            <a:pPr>
              <a:lnSpc>
                <a:spcPct val="150000"/>
              </a:lnSpc>
            </a:pPr>
            <a:r>
              <a:rPr lang="de-DE" b="1" u="sng" dirty="0" smtClean="0"/>
              <a:t>1. Klassische Phase:</a:t>
            </a:r>
            <a:r>
              <a:rPr lang="de-DE" dirty="0" smtClean="0"/>
              <a:t> Fallgeschichten</a:t>
            </a:r>
            <a:endParaRPr lang="de-DE" b="1" u="sng" dirty="0" smtClean="0"/>
          </a:p>
          <a:p>
            <a:pPr marL="685800" lvl="2" indent="0">
              <a:lnSpc>
                <a:spcPct val="150000"/>
              </a:lnSpc>
              <a:buNone/>
            </a:pP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Eysenck</a:t>
            </a:r>
            <a:r>
              <a:rPr lang="de-DE" dirty="0" smtClean="0">
                <a:sym typeface="Wingdings" panose="05000000000000000000" pitchFamily="2" charset="2"/>
              </a:rPr>
              <a:t>: Psychotherapiewirkungen nicht größer als 		     Spontanemission</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155690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a:t>Güte und Reichhaltigkeit der Auswertung</a:t>
            </a:r>
            <a:endParaRPr lang="de-DE" dirty="0"/>
          </a:p>
        </p:txBody>
      </p:sp>
      <p:sp>
        <p:nvSpPr>
          <p:cNvPr id="3" name="Inhaltsplatzhalter 2"/>
          <p:cNvSpPr>
            <a:spLocks noGrp="1"/>
          </p:cNvSpPr>
          <p:nvPr>
            <p:ph idx="1"/>
          </p:nvPr>
        </p:nvSpPr>
        <p:spPr/>
        <p:txBody>
          <a:bodyPr>
            <a:normAutofit/>
          </a:bodyPr>
          <a:lstStyle/>
          <a:p>
            <a:pPr lvl="1">
              <a:spcAft>
                <a:spcPts val="1200"/>
              </a:spcAft>
            </a:pPr>
            <a:r>
              <a:rPr lang="de-DE" dirty="0"/>
              <a:t>Unabhängigkeit der Befunderhebung</a:t>
            </a:r>
          </a:p>
          <a:p>
            <a:pPr lvl="1">
              <a:spcAft>
                <a:spcPts val="1200"/>
              </a:spcAft>
            </a:pPr>
            <a:r>
              <a:rPr lang="de-DE" dirty="0"/>
              <a:t>Differenziertheit (Triangulation)</a:t>
            </a:r>
          </a:p>
          <a:p>
            <a:pPr lvl="1">
              <a:spcAft>
                <a:spcPts val="1200"/>
              </a:spcAft>
            </a:pPr>
            <a:r>
              <a:rPr lang="de-DE" dirty="0"/>
              <a:t>Unabhängigkeit der Veränderungsmaße</a:t>
            </a:r>
          </a:p>
          <a:p>
            <a:pPr lvl="1">
              <a:spcAft>
                <a:spcPts val="1200"/>
              </a:spcAft>
            </a:pPr>
            <a:r>
              <a:rPr lang="de-DE" dirty="0"/>
              <a:t>Statistische Auswertung</a:t>
            </a:r>
          </a:p>
          <a:p>
            <a:pPr lvl="1">
              <a:spcAft>
                <a:spcPts val="1200"/>
              </a:spcAft>
            </a:pPr>
            <a:r>
              <a:rPr lang="de-DE" dirty="0"/>
              <a:t>Katamnesen</a:t>
            </a:r>
          </a:p>
          <a:p>
            <a:pPr lvl="1">
              <a:spcAft>
                <a:spcPts val="1200"/>
              </a:spcAft>
            </a:pPr>
            <a:r>
              <a:rPr lang="de-DE" dirty="0"/>
              <a:t>Einzelfallanalysen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185293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a:t>Klinische Relevanz der Untersuchung – Nähe zum Gegenstand</a:t>
            </a:r>
            <a:endParaRPr lang="de-DE" dirty="0"/>
          </a:p>
        </p:txBody>
      </p:sp>
      <p:sp>
        <p:nvSpPr>
          <p:cNvPr id="3" name="Inhaltsplatzhalter 2"/>
          <p:cNvSpPr>
            <a:spLocks noGrp="1"/>
          </p:cNvSpPr>
          <p:nvPr>
            <p:ph idx="1"/>
          </p:nvPr>
        </p:nvSpPr>
        <p:spPr/>
        <p:txBody>
          <a:bodyPr>
            <a:normAutofit/>
          </a:bodyPr>
          <a:lstStyle/>
          <a:p>
            <a:pPr lvl="1">
              <a:spcAft>
                <a:spcPts val="1200"/>
              </a:spcAft>
            </a:pPr>
            <a:r>
              <a:rPr lang="de-DE" dirty="0"/>
              <a:t>Repräsentativität</a:t>
            </a:r>
          </a:p>
          <a:p>
            <a:pPr lvl="1">
              <a:spcAft>
                <a:spcPts val="1200"/>
              </a:spcAft>
            </a:pPr>
            <a:r>
              <a:rPr lang="de-DE" dirty="0"/>
              <a:t>Differentialindikation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268942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dirty="0"/>
          </a:p>
        </p:txBody>
      </p:sp>
      <p:sp>
        <p:nvSpPr>
          <p:cNvPr id="3" name="Inhaltsplatzhalter 2"/>
          <p:cNvSpPr>
            <a:spLocks noGrp="1"/>
          </p:cNvSpPr>
          <p:nvPr>
            <p:ph idx="1"/>
          </p:nvPr>
        </p:nvSpPr>
        <p:spPr/>
        <p:txBody>
          <a:bodyPr>
            <a:normAutofit/>
          </a:bodyPr>
          <a:lstStyle/>
          <a:p>
            <a:pPr lvl="1">
              <a:spcAft>
                <a:spcPts val="1200"/>
              </a:spcAft>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888"/>
            <a:ext cx="9720263" cy="734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46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71450"/>
            <a:ext cx="9721850" cy="734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367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4975" cy="724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59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144000" cy="770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05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76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29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107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84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Die Phasen der </a:t>
            </a:r>
            <a:r>
              <a:rPr lang="de-DE" sz="3600" dirty="0" err="1"/>
              <a:t>PsychotherapieForschung</a:t>
            </a:r>
            <a:endParaRPr lang="de-DE" sz="3300" dirty="0"/>
          </a:p>
        </p:txBody>
      </p:sp>
      <p:sp>
        <p:nvSpPr>
          <p:cNvPr id="3" name="Untertitel 2"/>
          <p:cNvSpPr>
            <a:spLocks noGrp="1"/>
          </p:cNvSpPr>
          <p:nvPr>
            <p:ph idx="1"/>
          </p:nvPr>
        </p:nvSpPr>
        <p:spPr/>
        <p:txBody>
          <a:bodyPr>
            <a:normAutofit fontScale="85000" lnSpcReduction="20000"/>
          </a:bodyPr>
          <a:lstStyle/>
          <a:p>
            <a:pPr>
              <a:lnSpc>
                <a:spcPct val="150000"/>
              </a:lnSpc>
            </a:pPr>
            <a:r>
              <a:rPr lang="de-DE" sz="1800" b="1" u="sng" dirty="0" smtClean="0"/>
              <a:t>2. Phase der Rechtfertigungsforschung:</a:t>
            </a:r>
            <a:r>
              <a:rPr lang="de-DE" sz="1800" b="1" dirty="0"/>
              <a:t> </a:t>
            </a:r>
            <a:r>
              <a:rPr lang="de-DE" sz="1800" dirty="0" smtClean="0"/>
              <a:t>Wirksamkeitsforschung</a:t>
            </a:r>
          </a:p>
          <a:p>
            <a:pPr>
              <a:lnSpc>
                <a:spcPct val="150000"/>
              </a:lnSpc>
            </a:pPr>
            <a:r>
              <a:rPr lang="de-DE" sz="1800" dirty="0" smtClean="0">
                <a:sym typeface="Wingdings" panose="05000000000000000000" pitchFamily="2" charset="2"/>
              </a:rPr>
              <a:t> </a:t>
            </a:r>
            <a:r>
              <a:rPr lang="de-DE" sz="1800" u="sng" dirty="0" smtClean="0">
                <a:sym typeface="Wingdings" panose="05000000000000000000" pitchFamily="2" charset="2"/>
              </a:rPr>
              <a:t>methodische Kennzeichen</a:t>
            </a:r>
            <a:endParaRPr lang="de-DE" sz="1800" dirty="0" smtClean="0">
              <a:sym typeface="Wingdings" panose="05000000000000000000" pitchFamily="2" charset="2"/>
            </a:endParaRPr>
          </a:p>
          <a:p>
            <a:pPr lvl="3">
              <a:lnSpc>
                <a:spcPct val="150000"/>
              </a:lnSpc>
            </a:pPr>
            <a:r>
              <a:rPr lang="de-DE" dirty="0" smtClean="0">
                <a:sym typeface="Wingdings" panose="05000000000000000000" pitchFamily="2" charset="2"/>
              </a:rPr>
              <a:t>Unbehandelte Kontrollgruppe: Vergleich: behandelte/ nicht behandelte Patientengruppen</a:t>
            </a:r>
          </a:p>
          <a:p>
            <a:pPr lvl="3">
              <a:lnSpc>
                <a:spcPct val="150000"/>
              </a:lnSpc>
            </a:pPr>
            <a:r>
              <a:rPr lang="de-DE" dirty="0" smtClean="0">
                <a:sym typeface="Wingdings" panose="05000000000000000000" pitchFamily="2" charset="2"/>
              </a:rPr>
              <a:t>Randomisierte Patientenzuweisung</a:t>
            </a:r>
          </a:p>
          <a:p>
            <a:pPr lvl="3">
              <a:lnSpc>
                <a:spcPct val="150000"/>
              </a:lnSpc>
            </a:pPr>
            <a:r>
              <a:rPr lang="de-DE" dirty="0" smtClean="0">
                <a:sym typeface="Wingdings" panose="05000000000000000000" pitchFamily="2" charset="2"/>
              </a:rPr>
              <a:t>Objektive Instrumente der Datenerhebung</a:t>
            </a:r>
          </a:p>
          <a:p>
            <a:pPr lvl="3">
              <a:lnSpc>
                <a:spcPct val="150000"/>
              </a:lnSpc>
            </a:pPr>
            <a:r>
              <a:rPr lang="de-DE" dirty="0" smtClean="0">
                <a:sym typeface="Wingdings" panose="05000000000000000000" pitchFamily="2" charset="2"/>
              </a:rPr>
              <a:t>Statistischer Vergleich von Vorher- und Nachher-Daten, der Versuchsgruppen untereinander und mit der Kontrollgruppe (Veränderung: Effektstärke)</a:t>
            </a:r>
          </a:p>
          <a:p>
            <a:pPr marL="411480" lvl="1" indent="0">
              <a:lnSpc>
                <a:spcPct val="150000"/>
              </a:lnSpc>
              <a:buNone/>
            </a:pPr>
            <a:r>
              <a:rPr lang="de-DE" dirty="0" smtClean="0">
                <a:sym typeface="Wingdings" panose="05000000000000000000" pitchFamily="2" charset="2"/>
              </a:rPr>
              <a:t> </a:t>
            </a:r>
            <a:r>
              <a:rPr lang="de-DE" sz="1800" dirty="0" smtClean="0">
                <a:sym typeface="Wingdings" panose="05000000000000000000" pitchFamily="2" charset="2"/>
              </a:rPr>
              <a:t>Echte differenzierte Effekte zwischen den Therapierichtungen fehlten    </a:t>
            </a:r>
            <a:r>
              <a:rPr lang="de-DE" sz="1600" dirty="0" smtClean="0">
                <a:sym typeface="Wingdings" panose="05000000000000000000" pitchFamily="2" charset="2"/>
              </a:rPr>
              <a:t>	</a:t>
            </a:r>
          </a:p>
          <a:p>
            <a:pPr marL="411480" lvl="1" indent="0">
              <a:lnSpc>
                <a:spcPct val="150000"/>
              </a:lnSpc>
              <a:buNone/>
            </a:pPr>
            <a:r>
              <a:rPr lang="de-DE" sz="1600" dirty="0" smtClean="0">
                <a:sym typeface="Wingdings" panose="05000000000000000000" pitchFamily="2" charset="2"/>
              </a:rPr>
              <a:t>	(z.B. kein Zusammenhang von Therapielänge, Therapeutenerfahrung und 	Therapeutenausbildung)</a:t>
            </a:r>
          </a:p>
          <a:p>
            <a:pPr marL="411480" lvl="1" indent="0">
              <a:lnSpc>
                <a:spcPct val="150000"/>
              </a:lnSpc>
              <a:buNone/>
            </a:pPr>
            <a:r>
              <a:rPr lang="de-DE" sz="1600" dirty="0" smtClean="0">
                <a:sym typeface="Wingdings" panose="05000000000000000000" pitchFamily="2" charset="2"/>
              </a:rPr>
              <a:t>Die differentielle Indikationsfrage konnte also von dieser Art der Forschung nicht befriedigend beantwortet werden.</a:t>
            </a:r>
          </a:p>
          <a:p>
            <a:pPr lvl="3"/>
            <a:endParaRPr lang="de-DE" sz="1000" dirty="0" smtClean="0"/>
          </a:p>
          <a:p>
            <a:endParaRPr lang="de-DE" dirty="0" smtClean="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2876130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Fragestellungen</a:t>
            </a:r>
            <a:endParaRPr lang="de-DE" dirty="0"/>
          </a:p>
        </p:txBody>
      </p:sp>
      <p:sp>
        <p:nvSpPr>
          <p:cNvPr id="3" name="Inhaltsplatzhalter 2"/>
          <p:cNvSpPr>
            <a:spLocks noGrp="1"/>
          </p:cNvSpPr>
          <p:nvPr>
            <p:ph idx="1"/>
          </p:nvPr>
        </p:nvSpPr>
        <p:spPr/>
        <p:txBody>
          <a:bodyPr/>
          <a:lstStyle/>
          <a:p>
            <a:pPr lvl="1">
              <a:spcAft>
                <a:spcPts val="1200"/>
              </a:spcAft>
            </a:pPr>
            <a:r>
              <a:rPr lang="de-DE" dirty="0"/>
              <a:t>Welche Phase der Psychotherapieforschung?</a:t>
            </a:r>
          </a:p>
          <a:p>
            <a:pPr lvl="1">
              <a:spcAft>
                <a:spcPts val="1200"/>
              </a:spcAft>
            </a:pPr>
            <a:r>
              <a:rPr lang="de-DE" dirty="0"/>
              <a:t>Welche Art des Forschens (</a:t>
            </a:r>
            <a:r>
              <a:rPr lang="de-DE" dirty="0" err="1"/>
              <a:t>qual</a:t>
            </a:r>
            <a:r>
              <a:rPr lang="de-DE" dirty="0"/>
              <a:t>.-quant.)?</a:t>
            </a:r>
          </a:p>
          <a:p>
            <a:pPr lvl="2">
              <a:spcAft>
                <a:spcPts val="1200"/>
              </a:spcAft>
              <a:buFont typeface="Symbol" panose="05050102010706020507" pitchFamily="18" charset="2"/>
              <a:buChar char="-"/>
            </a:pPr>
            <a:r>
              <a:rPr lang="de-DE" dirty="0"/>
              <a:t>Welche Ebene des Forschens?</a:t>
            </a:r>
          </a:p>
          <a:p>
            <a:pPr lvl="2">
              <a:spcAft>
                <a:spcPts val="1200"/>
              </a:spcAft>
              <a:buFont typeface="Symbol" panose="05050102010706020507" pitchFamily="18" charset="2"/>
              <a:buChar char="-"/>
            </a:pPr>
            <a:r>
              <a:rPr lang="de-DE" dirty="0"/>
              <a:t>Welche Art von Wissen</a:t>
            </a:r>
          </a:p>
          <a:p>
            <a:pPr lvl="1">
              <a:spcAft>
                <a:spcPts val="1200"/>
              </a:spcAft>
            </a:pPr>
            <a:r>
              <a:rPr lang="de-DE" dirty="0"/>
              <a:t>Kriterien (Validität, Objektivität, Reliabilität)</a:t>
            </a:r>
          </a:p>
          <a:p>
            <a:pPr lvl="1">
              <a:spcAft>
                <a:spcPts val="1200"/>
              </a:spcAft>
            </a:pPr>
            <a:r>
              <a:rPr lang="de-DE" dirty="0"/>
              <a:t>Gütekriterien</a:t>
            </a:r>
          </a:p>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1248033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Fragestellungen</a:t>
            </a:r>
            <a:endParaRPr lang="de-DE" dirty="0"/>
          </a:p>
        </p:txBody>
      </p:sp>
      <p:sp>
        <p:nvSpPr>
          <p:cNvPr id="3" name="Inhaltsplatzhalter 2"/>
          <p:cNvSpPr>
            <a:spLocks noGrp="1"/>
          </p:cNvSpPr>
          <p:nvPr>
            <p:ph idx="1"/>
          </p:nvPr>
        </p:nvSpPr>
        <p:spPr/>
        <p:txBody>
          <a:bodyPr/>
          <a:lstStyle/>
          <a:p>
            <a:pPr lvl="1">
              <a:spcAft>
                <a:spcPts val="1200"/>
              </a:spcAft>
            </a:pPr>
            <a:r>
              <a:rPr lang="de-DE" dirty="0"/>
              <a:t>Worin besteht die Forschungsfrage?</a:t>
            </a:r>
          </a:p>
          <a:p>
            <a:pPr lvl="1">
              <a:spcAft>
                <a:spcPts val="1200"/>
              </a:spcAft>
            </a:pPr>
            <a:r>
              <a:rPr lang="de-DE" dirty="0"/>
              <a:t>Was ist die Hypothese?</a:t>
            </a:r>
          </a:p>
          <a:p>
            <a:pPr lvl="1">
              <a:spcAft>
                <a:spcPts val="1200"/>
              </a:spcAft>
            </a:pPr>
            <a:r>
              <a:rPr lang="de-DE" dirty="0"/>
              <a:t>Welche Methoden werden angewendet?</a:t>
            </a:r>
          </a:p>
          <a:p>
            <a:pPr lvl="1">
              <a:spcAft>
                <a:spcPts val="1200"/>
              </a:spcAft>
            </a:pPr>
            <a:r>
              <a:rPr lang="de-DE" dirty="0"/>
              <a:t>Welche Ergebnisse werden berichtet?</a:t>
            </a:r>
          </a:p>
          <a:p>
            <a:pPr lvl="1">
              <a:spcAft>
                <a:spcPts val="1200"/>
              </a:spcAft>
            </a:pPr>
            <a:r>
              <a:rPr lang="de-DE" dirty="0"/>
              <a:t>Wie werden die Ergebnisse interpretiert?</a:t>
            </a:r>
          </a:p>
          <a:p>
            <a:pPr lvl="1">
              <a:spcAft>
                <a:spcPts val="1200"/>
              </a:spcAft>
            </a:pPr>
            <a:r>
              <a:rPr lang="de-DE" dirty="0"/>
              <a:t>Was bedeutet das Ergebnis für die Praxis?</a:t>
            </a:r>
          </a:p>
          <a:p>
            <a:pPr lvl="1">
              <a:spcAft>
                <a:spcPts val="1200"/>
              </a:spcAft>
            </a:pPr>
            <a:r>
              <a:rPr lang="de-DE" dirty="0"/>
              <a:t>Wurden die Behauptungen bewiesen?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372057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a:t>Die Phasen der </a:t>
            </a:r>
            <a:r>
              <a:rPr lang="de-DE" sz="3200" dirty="0" err="1"/>
              <a:t>PsychotherapieForschung</a:t>
            </a:r>
            <a:endParaRPr lang="de-DE" sz="3200" dirty="0"/>
          </a:p>
        </p:txBody>
      </p:sp>
      <p:sp>
        <p:nvSpPr>
          <p:cNvPr id="3" name="Untertitel 2"/>
          <p:cNvSpPr>
            <a:spLocks noGrp="1"/>
          </p:cNvSpPr>
          <p:nvPr>
            <p:ph idx="1"/>
          </p:nvPr>
        </p:nvSpPr>
        <p:spPr/>
        <p:txBody>
          <a:bodyPr>
            <a:normAutofit/>
          </a:bodyPr>
          <a:lstStyle/>
          <a:p>
            <a:pPr>
              <a:lnSpc>
                <a:spcPct val="170000"/>
              </a:lnSpc>
            </a:pPr>
            <a:r>
              <a:rPr lang="de-DE" sz="2200" b="1" u="sng" dirty="0" smtClean="0"/>
              <a:t>3. Phase der differentiellen Psychotherapieforschung:</a:t>
            </a:r>
          </a:p>
          <a:p>
            <a:pPr>
              <a:lnSpc>
                <a:spcPct val="170000"/>
              </a:lnSpc>
            </a:pPr>
            <a:r>
              <a:rPr lang="de-DE" sz="2000" dirty="0" smtClean="0"/>
              <a:t>Prozessforschung, Versorgungsforschung</a:t>
            </a:r>
          </a:p>
          <a:p>
            <a:pPr>
              <a:lnSpc>
                <a:spcPct val="170000"/>
              </a:lnSpc>
            </a:pPr>
            <a:endParaRPr lang="de-DE" sz="2200" b="1" u="sng" dirty="0" smtClean="0"/>
          </a:p>
          <a:p>
            <a:pPr>
              <a:lnSpc>
                <a:spcPct val="170000"/>
              </a:lnSpc>
            </a:pPr>
            <a:r>
              <a:rPr lang="de-DE" sz="2200" b="1" u="sng" dirty="0" smtClean="0"/>
              <a:t>4. Phase praxisbezogener Psychotherapieforschung</a:t>
            </a:r>
          </a:p>
          <a:p>
            <a:pPr>
              <a:lnSpc>
                <a:spcPct val="170000"/>
              </a:lnSpc>
            </a:pPr>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716798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t>Wirkfaktoren</a:t>
            </a:r>
            <a:endParaRPr lang="de-DE" sz="3200" dirty="0"/>
          </a:p>
        </p:txBody>
      </p:sp>
      <p:sp>
        <p:nvSpPr>
          <p:cNvPr id="3" name="Untertitel 2"/>
          <p:cNvSpPr>
            <a:spLocks noGrp="1"/>
          </p:cNvSpPr>
          <p:nvPr>
            <p:ph idx="1"/>
          </p:nvPr>
        </p:nvSpPr>
        <p:spPr/>
        <p:txBody>
          <a:bodyPr>
            <a:normAutofit/>
          </a:bodyPr>
          <a:lstStyle/>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1837"/>
            <a:ext cx="903605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92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endParaRPr lang="de-DE" sz="3200" dirty="0"/>
          </a:p>
        </p:txBody>
      </p:sp>
      <p:sp>
        <p:nvSpPr>
          <p:cNvPr id="3" name="Untertitel 2"/>
          <p:cNvSpPr>
            <a:spLocks noGrp="1"/>
          </p:cNvSpPr>
          <p:nvPr>
            <p:ph idx="1"/>
          </p:nvPr>
        </p:nvSpPr>
        <p:spPr/>
        <p:txBody>
          <a:bodyPr>
            <a:normAutofit/>
          </a:bodyPr>
          <a:lstStyle/>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
        <p:nvSpPr>
          <p:cNvPr id="6" name="Text Box 4"/>
          <p:cNvSpPr txBox="1">
            <a:spLocks noChangeArrowheads="1"/>
          </p:cNvSpPr>
          <p:nvPr/>
        </p:nvSpPr>
        <p:spPr bwMode="auto">
          <a:xfrm>
            <a:off x="-92075" y="-268288"/>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solidFill>
                <a:srgbClr val="FFFFFF"/>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923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a:t>wissenschaftliche </a:t>
            </a:r>
            <a:r>
              <a:rPr lang="de-DE" sz="3200" dirty="0" smtClean="0"/>
              <a:t>Theoriebildung</a:t>
            </a:r>
            <a:endParaRPr lang="de-DE" sz="3200" dirty="0"/>
          </a:p>
        </p:txBody>
      </p:sp>
      <p:sp>
        <p:nvSpPr>
          <p:cNvPr id="3" name="Untertitel 2"/>
          <p:cNvSpPr>
            <a:spLocks noGrp="1"/>
          </p:cNvSpPr>
          <p:nvPr>
            <p:ph idx="1"/>
          </p:nvPr>
        </p:nvSpPr>
        <p:spPr/>
        <p:txBody>
          <a:bodyPr>
            <a:normAutofit/>
          </a:bodyPr>
          <a:lstStyle/>
          <a:p>
            <a:pPr>
              <a:buNone/>
              <a:defRPr/>
            </a:pPr>
            <a:r>
              <a:rPr lang="de-DE" sz="2200" dirty="0"/>
              <a:t>Das Forschen direkt mit dem Patienten</a:t>
            </a:r>
          </a:p>
          <a:p>
            <a:pPr>
              <a:buNone/>
              <a:defRPr/>
            </a:pPr>
            <a:endParaRPr lang="de-DE" sz="2200" dirty="0"/>
          </a:p>
          <a:p>
            <a:pPr>
              <a:buNone/>
              <a:defRPr/>
            </a:pPr>
            <a:r>
              <a:rPr lang="de-DE" sz="2200" dirty="0" smtClean="0"/>
              <a:t>Das </a:t>
            </a:r>
            <a:r>
              <a:rPr lang="de-DE" sz="2200" dirty="0"/>
              <a:t>Forschen das zur Entwicklung einer </a:t>
            </a:r>
            <a:r>
              <a:rPr lang="de-DE" sz="2200" b="1" dirty="0" smtClean="0"/>
              <a:t>klinischen Theorie</a:t>
            </a:r>
            <a:r>
              <a:rPr lang="de-DE" sz="2200" dirty="0" smtClean="0"/>
              <a:t> </a:t>
            </a:r>
            <a:r>
              <a:rPr lang="de-DE" sz="2200" dirty="0"/>
              <a:t>führt </a:t>
            </a:r>
          </a:p>
          <a:p>
            <a:pPr>
              <a:buNone/>
              <a:defRPr/>
            </a:pPr>
            <a:endParaRPr lang="de-DE" sz="2200" dirty="0"/>
          </a:p>
          <a:p>
            <a:pPr>
              <a:buNone/>
              <a:defRPr/>
            </a:pPr>
            <a:r>
              <a:rPr lang="de-DE" sz="2200" dirty="0" smtClean="0"/>
              <a:t>Das </a:t>
            </a:r>
            <a:r>
              <a:rPr lang="de-DE" sz="2200" dirty="0"/>
              <a:t>Forschen zur Überprüfung einer klinischen Theorie – </a:t>
            </a:r>
            <a:r>
              <a:rPr lang="de-DE" sz="2200" b="1" dirty="0"/>
              <a:t>wissenschaftliche Theorie</a:t>
            </a:r>
            <a:r>
              <a:rPr lang="de-AT" sz="2200" b="1" dirty="0"/>
              <a:t>	</a:t>
            </a:r>
          </a:p>
          <a:p>
            <a:pPr marL="114300" indent="0">
              <a:buNone/>
            </a:pPr>
            <a:endParaRPr lang="de-DE" sz="2200"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437853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wissenschaftliche Theoriebildung</a:t>
            </a:r>
            <a:endParaRPr lang="de-DE" dirty="0"/>
          </a:p>
        </p:txBody>
      </p:sp>
      <p:sp>
        <p:nvSpPr>
          <p:cNvPr id="3" name="Inhaltsplatzhalter 2"/>
          <p:cNvSpPr>
            <a:spLocks noGrp="1"/>
          </p:cNvSpPr>
          <p:nvPr>
            <p:ph idx="1"/>
          </p:nvPr>
        </p:nvSpPr>
        <p:spPr/>
        <p:txBody>
          <a:bodyPr>
            <a:normAutofit/>
          </a:bodyPr>
          <a:lstStyle/>
          <a:p>
            <a:pPr>
              <a:lnSpc>
                <a:spcPct val="125000"/>
              </a:lnSpc>
            </a:pPr>
            <a:r>
              <a:rPr lang="de-DE" sz="2200" b="1" u="sng" dirty="0"/>
              <a:t>Deskriptives und </a:t>
            </a:r>
            <a:r>
              <a:rPr lang="de-DE" sz="2200" b="1" u="sng" dirty="0" err="1"/>
              <a:t>klassifikatorisches</a:t>
            </a:r>
            <a:r>
              <a:rPr lang="de-DE" sz="2200" b="1" u="sng" dirty="0"/>
              <a:t> Wissen</a:t>
            </a:r>
            <a:r>
              <a:rPr lang="de-DE" sz="2200" b="1" u="sng" dirty="0" smtClean="0"/>
              <a:t>:</a:t>
            </a:r>
            <a:endParaRPr lang="de-DE" sz="2200" dirty="0"/>
          </a:p>
          <a:p>
            <a:pPr>
              <a:lnSpc>
                <a:spcPct val="125000"/>
              </a:lnSpc>
            </a:pPr>
            <a:endParaRPr lang="de-DE" sz="400" dirty="0"/>
          </a:p>
          <a:p>
            <a:pPr lvl="1">
              <a:lnSpc>
                <a:spcPct val="125000"/>
              </a:lnSpc>
              <a:buClr>
                <a:schemeClr val="tx1"/>
              </a:buClr>
            </a:pPr>
            <a:r>
              <a:rPr lang="de-DE" dirty="0"/>
              <a:t>Dieses Wissen gibt Antwort auf die Frage: Was ist? </a:t>
            </a:r>
            <a:endParaRPr lang="de-DE" dirty="0" smtClean="0"/>
          </a:p>
          <a:p>
            <a:pPr marL="1051560" lvl="3" indent="0">
              <a:lnSpc>
                <a:spcPct val="125000"/>
              </a:lnSpc>
              <a:buClr>
                <a:schemeClr val="tx1"/>
              </a:buClr>
              <a:buNone/>
            </a:pPr>
            <a:r>
              <a:rPr lang="de-DE" u="sng" dirty="0"/>
              <a:t>Beispiel</a:t>
            </a:r>
            <a:r>
              <a:rPr lang="de-DE" dirty="0"/>
              <a:t>: bei Zwangsneurosen besteht häufig ein </a:t>
            </a:r>
            <a:r>
              <a:rPr lang="de-DE" dirty="0" smtClean="0"/>
              <a:t>starkes Kontrollbedürfnis</a:t>
            </a:r>
            <a:r>
              <a:rPr lang="de-DE" dirty="0"/>
              <a:t>. </a:t>
            </a:r>
          </a:p>
          <a:p>
            <a:pPr lvl="1">
              <a:lnSpc>
                <a:spcPct val="125000"/>
              </a:lnSpc>
              <a:buClr>
                <a:schemeClr val="tx1"/>
              </a:buClr>
            </a:pPr>
            <a:r>
              <a:rPr lang="de-DE" dirty="0"/>
              <a:t>Die gesamte Symptomatologie kann daher diesem deskriptiven und </a:t>
            </a:r>
            <a:r>
              <a:rPr lang="de-DE" dirty="0" err="1" smtClean="0"/>
              <a:t>klassifikatorischen</a:t>
            </a:r>
            <a:r>
              <a:rPr lang="de-DE" dirty="0" smtClean="0"/>
              <a:t> </a:t>
            </a:r>
            <a:r>
              <a:rPr lang="de-DE" dirty="0"/>
              <a:t>Wissen zugeordnet werden. </a:t>
            </a:r>
            <a:endParaRPr lang="de-DE" b="1" u="sng"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358469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smtClean="0"/>
              <a:t>wissenschaftliche Theoriebildung</a:t>
            </a:r>
            <a:endParaRPr lang="de-DE" dirty="0"/>
          </a:p>
        </p:txBody>
      </p:sp>
      <p:sp>
        <p:nvSpPr>
          <p:cNvPr id="3" name="Inhaltsplatzhalter 2"/>
          <p:cNvSpPr>
            <a:spLocks noGrp="1"/>
          </p:cNvSpPr>
          <p:nvPr>
            <p:ph idx="1"/>
          </p:nvPr>
        </p:nvSpPr>
        <p:spPr/>
        <p:txBody>
          <a:bodyPr>
            <a:normAutofit/>
          </a:bodyPr>
          <a:lstStyle/>
          <a:p>
            <a:pPr marL="114300" indent="0">
              <a:lnSpc>
                <a:spcPct val="125000"/>
              </a:lnSpc>
              <a:buNone/>
            </a:pPr>
            <a:r>
              <a:rPr lang="de-DE" b="1" u="sng" dirty="0" smtClean="0"/>
              <a:t>Bedingungswissen:</a:t>
            </a:r>
          </a:p>
          <a:p>
            <a:pPr marL="114300" indent="0">
              <a:lnSpc>
                <a:spcPct val="125000"/>
              </a:lnSpc>
              <a:buNone/>
            </a:pPr>
            <a:endParaRPr lang="de-DE" b="1" u="sng" dirty="0" smtClean="0"/>
          </a:p>
          <a:p>
            <a:pPr marL="114300" indent="0">
              <a:lnSpc>
                <a:spcPct val="125000"/>
              </a:lnSpc>
              <a:buNone/>
            </a:pPr>
            <a:r>
              <a:rPr lang="de-DE" sz="2200" dirty="0" smtClean="0"/>
              <a:t>Es antwortet auf die Frage: Warum etwas ist und wie es zusammenhängt?</a:t>
            </a:r>
          </a:p>
          <a:p>
            <a:pPr marL="114300" indent="0">
              <a:lnSpc>
                <a:spcPct val="125000"/>
              </a:lnSpc>
              <a:buNone/>
            </a:pPr>
            <a:endParaRPr lang="de-DE" sz="2200" dirty="0"/>
          </a:p>
          <a:p>
            <a:pPr marL="114300" indent="0">
              <a:lnSpc>
                <a:spcPct val="125000"/>
              </a:lnSpc>
              <a:buNone/>
            </a:pPr>
            <a:r>
              <a:rPr lang="de-DE" sz="2200" dirty="0"/>
              <a:t>Beispiel: Wenn nicht bewusstseinsfähige Gedanken, Gefühle oder Empfindungen </a:t>
            </a:r>
            <a:r>
              <a:rPr lang="de-DE" sz="2200" dirty="0" smtClean="0"/>
              <a:t>angesprochen </a:t>
            </a:r>
            <a:r>
              <a:rPr lang="de-DE" sz="2200" dirty="0"/>
              <a:t>werden, wird mit Abwehr reagiert. </a:t>
            </a:r>
            <a:r>
              <a:rPr lang="de-DE" sz="2200" dirty="0" smtClean="0"/>
              <a:t>Nicht </a:t>
            </a:r>
            <a:r>
              <a:rPr lang="de-DE" sz="2200" dirty="0"/>
              <a:t>alle therapeutischen Schulen interessieren sich für diesen </a:t>
            </a:r>
            <a:r>
              <a:rPr lang="de-DE" sz="2200" dirty="0" smtClean="0"/>
              <a:t>Bedingungszusammenhang</a:t>
            </a:r>
            <a:r>
              <a:rPr lang="de-DE" sz="2200" dirty="0"/>
              <a:t>. </a:t>
            </a:r>
          </a:p>
          <a:p>
            <a:pPr marL="114300" indent="0">
              <a:lnSpc>
                <a:spcPct val="125000"/>
              </a:lnSpc>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07089"/>
            <a:ext cx="1154444" cy="750911"/>
          </a:xfrm>
          <a:prstGeom prst="rect">
            <a:avLst/>
          </a:prstGeom>
        </p:spPr>
      </p:pic>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56" y="6101951"/>
            <a:ext cx="1154444" cy="750911"/>
          </a:xfrm>
          <a:prstGeom prst="rect">
            <a:avLst/>
          </a:prstGeom>
        </p:spPr>
      </p:pic>
    </p:spTree>
    <p:extLst>
      <p:ext uri="{BB962C8B-B14F-4D97-AF65-F5344CB8AC3E}">
        <p14:creationId xmlns:p14="http://schemas.microsoft.com/office/powerpoint/2010/main" val="5061467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k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otheke">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ke">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209CC834EF2047B950BB2BE5B39A09" ma:contentTypeVersion="17" ma:contentTypeDescription="Ein neues Dokument erstellen." ma:contentTypeScope="" ma:versionID="e57d374ec49fb44a1c46db20976fbab9">
  <xsd:schema xmlns:xsd="http://www.w3.org/2001/XMLSchema" xmlns:xs="http://www.w3.org/2001/XMLSchema" xmlns:p="http://schemas.microsoft.com/office/2006/metadata/properties" xmlns:ns2="d2ee5b58-17cb-4c24-8d58-545848384ed4" xmlns:ns3="6418c7a8-3067-46fb-ad6a-fa9f066a6607" targetNamespace="http://schemas.microsoft.com/office/2006/metadata/properties" ma:root="true" ma:fieldsID="2b6317e3167ac6e9927659c79cf59cd3" ns2:_="" ns3:_="">
    <xsd:import namespace="d2ee5b58-17cb-4c24-8d58-545848384ed4"/>
    <xsd:import namespace="6418c7a8-3067-46fb-ad6a-fa9f066a660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ee5b58-17cb-4c24-8d58-545848384ed4"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17" nillable="true" ma:displayName="Taxonomy Catch All Column" ma:hidden="true" ma:list="{16453f13-8921-4a30-ac9e-ca9c13438fdf}" ma:internalName="TaxCatchAll" ma:showField="CatchAllData" ma:web="d2ee5b58-17cb-4c24-8d58-545848384e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418c7a8-3067-46fb-ad6a-fa9f066a6607"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6c5a9664-5da1-4bdf-8525-cc7083be3d95"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2ee5b58-17cb-4c24-8d58-545848384ed4">REU3WHH5CT2Y-1469052785-104114</_dlc_DocId>
    <_dlc_DocIdUrl xmlns="d2ee5b58-17cb-4c24-8d58-545848384ed4">
      <Url>https://wienerpsyakademie.sharepoint.com/sites/PSYDaten/_layouts/15/DocIdRedir.aspx?ID=REU3WHH5CT2Y-1469052785-104114</Url>
      <Description>REU3WHH5CT2Y-1469052785-104114</Description>
    </_dlc_DocIdUrl>
    <lcf76f155ced4ddcb4097134ff3c332f xmlns="6418c7a8-3067-46fb-ad6a-fa9f066a6607">
      <Terms xmlns="http://schemas.microsoft.com/office/infopath/2007/PartnerControls"/>
    </lcf76f155ced4ddcb4097134ff3c332f>
    <TaxCatchAll xmlns="d2ee5b58-17cb-4c24-8d58-545848384ed4" xsi:nil="true"/>
  </documentManagement>
</p:properties>
</file>

<file path=customXml/itemProps1.xml><?xml version="1.0" encoding="utf-8"?>
<ds:datastoreItem xmlns:ds="http://schemas.openxmlformats.org/officeDocument/2006/customXml" ds:itemID="{E7488DE1-FFD8-40F4-B722-AD44916A056F}"/>
</file>

<file path=customXml/itemProps2.xml><?xml version="1.0" encoding="utf-8"?>
<ds:datastoreItem xmlns:ds="http://schemas.openxmlformats.org/officeDocument/2006/customXml" ds:itemID="{5BB567A7-8C7C-43A6-90FC-BFB19E6D7BE4}"/>
</file>

<file path=customXml/itemProps3.xml><?xml version="1.0" encoding="utf-8"?>
<ds:datastoreItem xmlns:ds="http://schemas.openxmlformats.org/officeDocument/2006/customXml" ds:itemID="{156CB41A-2739-4C6B-91CD-5B3A23847EC9}"/>
</file>

<file path=customXml/itemProps4.xml><?xml version="1.0" encoding="utf-8"?>
<ds:datastoreItem xmlns:ds="http://schemas.openxmlformats.org/officeDocument/2006/customXml" ds:itemID="{883DE12F-E219-4A27-86D5-BE4E7EF1A7E0}"/>
</file>

<file path=docProps/app.xml><?xml version="1.0" encoding="utf-8"?>
<Properties xmlns="http://schemas.openxmlformats.org/officeDocument/2006/extended-properties" xmlns:vt="http://schemas.openxmlformats.org/officeDocument/2006/docPropsVTypes">
  <Template>Apothecary</Template>
  <TotalTime>0</TotalTime>
  <Words>797</Words>
  <Application>Microsoft Office PowerPoint</Application>
  <PresentationFormat>Bildschirmpräsentation (4:3)</PresentationFormat>
  <Paragraphs>138</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Apotheke</vt:lpstr>
      <vt:lpstr>Universitätslehrgang Psychotherapieforschung</vt:lpstr>
      <vt:lpstr>Die Phasen der PsychotherapieForschung</vt:lpstr>
      <vt:lpstr>Die Phasen der PsychotherapieForschung</vt:lpstr>
      <vt:lpstr>Die Phasen der PsychotherapieForschung</vt:lpstr>
      <vt:lpstr>Wirkfaktoren</vt:lpstr>
      <vt:lpstr>PowerPoint-Präsentation</vt:lpstr>
      <vt:lpstr>wissenschaftliche Theoriebildung</vt:lpstr>
      <vt:lpstr>wissenschaftliche Theoriebildung</vt:lpstr>
      <vt:lpstr>wissenschaftliche Theoriebildung</vt:lpstr>
      <vt:lpstr>wissenschaftliche Theoriebildung</vt:lpstr>
      <vt:lpstr>Qualitative Psychotherapieforschung</vt:lpstr>
      <vt:lpstr>Qualitative Psychotherapieforschung</vt:lpstr>
      <vt:lpstr>Qualitative Psychotherapieforschung</vt:lpstr>
      <vt:lpstr>Qualitative Psychotherapieforschung</vt:lpstr>
      <vt:lpstr>Qualitative Psychotherapieforschung</vt:lpstr>
      <vt:lpstr>Qualitative Psychotherapieforschung</vt:lpstr>
      <vt:lpstr>„Goldstandard“</vt:lpstr>
      <vt:lpstr>Güte der Information</vt:lpstr>
      <vt:lpstr>Güte Der Interpretationssicherung</vt:lpstr>
      <vt:lpstr>Güte und Reichhaltigkeit der Auswertung</vt:lpstr>
      <vt:lpstr>Klinische Relevanz der Untersuchung – Nähe zum Gegenstand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Fragestellungen</vt:lpstr>
      <vt:lpstr>Fragestellungen</vt:lpstr>
    </vt:vector>
  </TitlesOfParts>
  <Company>Medizinische Universitaet Wien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Laura Schütz</dc:creator>
  <cp:lastModifiedBy>Henriette Löffler-Stastka</cp:lastModifiedBy>
  <cp:revision>18</cp:revision>
  <dcterms:created xsi:type="dcterms:W3CDTF">2014-02-18T13:16:05Z</dcterms:created>
  <dcterms:modified xsi:type="dcterms:W3CDTF">2014-04-03T21:22:12Z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0x01010003209CC834EF2047B950BB2BE5B39A09</vt:lpwstr>
  </property>
  <property fmtid="{D5CDD505-2E9C-101B-9397-08002B2CF9AE}" pid="3" name="_dlc_DocIdItemGuid">
    <vt:lpwstr>22c093e4-a59c-47d6-8b92-ba635b974124</vt:lpwstr>
  </property>
</Properties>
</file>