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16" r:id="rId2"/>
    <p:sldId id="377" r:id="rId3"/>
    <p:sldId id="349" r:id="rId4"/>
    <p:sldId id="350" r:id="rId5"/>
    <p:sldId id="351" r:id="rId6"/>
    <p:sldId id="352" r:id="rId7"/>
    <p:sldId id="378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75" r:id="rId31"/>
    <p:sldId id="376" r:id="rId32"/>
    <p:sldId id="379" r:id="rId33"/>
  </p:sldIdLst>
  <p:sldSz cx="9144000" cy="6858000" type="screen4x3"/>
  <p:notesSz cx="6669088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arina Dengg" initials="K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7" autoAdjust="0"/>
    <p:restoredTop sz="50000" autoAdjust="0"/>
  </p:normalViewPr>
  <p:slideViewPr>
    <p:cSldViewPr snapToGrid="0" showGuides="1">
      <p:cViewPr varScale="1">
        <p:scale>
          <a:sx n="128" d="100"/>
          <a:sy n="128" d="100"/>
        </p:scale>
        <p:origin x="2168" y="176"/>
      </p:cViewPr>
      <p:guideLst>
        <p:guide orient="horz" pos="346"/>
        <p:guide pos="2880"/>
      </p:guideLst>
    </p:cSldViewPr>
  </p:slideViewPr>
  <p:outlineViewPr>
    <p:cViewPr>
      <p:scale>
        <a:sx n="33" d="100"/>
        <a:sy n="33" d="100"/>
      </p:scale>
      <p:origin x="0" y="-303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E05E-0E5F-4619-840B-04816CDCE1FF}" type="datetimeFigureOut">
              <a:rPr lang="de-AT" smtClean="0"/>
              <a:t>11.04.25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16DE8-E1E4-4AF2-9B02-7E3CC699773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42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4AB0C-E262-4C0E-AFB9-E3AC8707D9BE}" type="datetimeFigureOut">
              <a:rPr lang="de-DE" smtClean="0"/>
              <a:t>11.04.25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233488"/>
            <a:ext cx="4440238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DFF36-2726-40AA-99D6-4D73C8508E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662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Organisational unit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Presentation title / topic OR Presenter's name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0" y="1"/>
            <a:ext cx="9144000" cy="6308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39086" y="1345093"/>
            <a:ext cx="7975073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539086" y="3824768"/>
            <a:ext cx="7975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GB" noProof="0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t="37454" r="166" b="2507"/>
          <a:stretch/>
        </p:blipFill>
        <p:spPr bwMode="auto">
          <a:xfrm>
            <a:off x="191069" y="6380019"/>
            <a:ext cx="1737470" cy="395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354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41438"/>
            <a:ext cx="3886200" cy="48355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41438"/>
            <a:ext cx="3886200" cy="48355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Organisational unit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/ topic OR Presenter's name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83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976312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341439"/>
            <a:ext cx="3868340" cy="859320"/>
          </a:xfrm>
        </p:spPr>
        <p:txBody>
          <a:bodyPr anchor="t"/>
          <a:lstStyle>
            <a:lvl1pPr marL="0" indent="0">
              <a:lnSpc>
                <a:spcPct val="110000"/>
              </a:lnSpc>
              <a:buNone/>
              <a:defRPr sz="2400" b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200759"/>
            <a:ext cx="3868340" cy="398890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341439"/>
            <a:ext cx="3887391" cy="859320"/>
          </a:xfrm>
        </p:spPr>
        <p:txBody>
          <a:bodyPr anchor="t">
            <a:noAutofit/>
          </a:bodyPr>
          <a:lstStyle>
            <a:lvl1pPr marL="0" indent="0">
              <a:lnSpc>
                <a:spcPct val="110000"/>
              </a:lnSpc>
              <a:buNone/>
              <a:defRPr lang="de-DE" sz="2400" b="0" kern="1200" dirty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de-DE" noProof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200759"/>
            <a:ext cx="3887391" cy="398890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Organisational unit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/ topic OR Presenter's name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681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779287" y="6351776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/ topic OR Presenter's name</a:t>
            </a:r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4779287" y="6528894"/>
            <a:ext cx="3637668" cy="2333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Organisational unit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30872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43438" y="457464"/>
            <a:ext cx="3870325" cy="5656064"/>
          </a:xfrm>
          <a:prstGeom prst="round2DiagRect">
            <a:avLst>
              <a:gd name="adj1" fmla="val 6468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108000"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400"/>
            </a:lvl1pPr>
          </a:lstStyle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4839571" y="1438620"/>
            <a:ext cx="3586339" cy="450974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15350" y="6434321"/>
            <a:ext cx="463716" cy="314081"/>
          </a:xfrm>
        </p:spPr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6472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en-US" noProof="0"/>
              <a:t>Organisational unit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79287" y="6365631"/>
            <a:ext cx="3637668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GB" noProof="0"/>
              <a:t>Presentation title / topic OR Presenter's name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603250" y="1341437"/>
            <a:ext cx="3968750" cy="4967288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7" name="Inhaltsplatzhalter 6"/>
          <p:cNvSpPr>
            <a:spLocks noGrp="1" noChangeAspect="1"/>
          </p:cNvSpPr>
          <p:nvPr>
            <p:ph sz="quarter" idx="14"/>
          </p:nvPr>
        </p:nvSpPr>
        <p:spPr>
          <a:xfrm>
            <a:off x="4848225" y="1341438"/>
            <a:ext cx="3667125" cy="4853804"/>
          </a:xfrm>
          <a:prstGeom prst="round2DiagRect">
            <a:avLst>
              <a:gd name="adj1" fmla="val 8954"/>
              <a:gd name="adj2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lIns="108000" tIns="72000" bIns="7200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05612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 abgerund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en-US" noProof="0"/>
              <a:t>Organisational unit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79287" y="6365631"/>
            <a:ext cx="3637668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GB" noProof="0"/>
              <a:t>Presentation title / topic OR Presenter's name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en-GB" noProof="0" smtClean="0"/>
              <a:t>‹Nr.›</a:t>
            </a:fld>
            <a:endParaRPr lang="en-GB" noProof="0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603250" y="1341437"/>
            <a:ext cx="7912100" cy="4967288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06908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Organisational unit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/ topic OR Presenter's name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67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Organisational unit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/ topic OR Presenter's name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34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/>
          <a:p>
            <a:r>
              <a:rPr lang="en-US"/>
              <a:t>Organisational unit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779287" y="6365631"/>
            <a:ext cx="3637668" cy="226237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GB"/>
              <a:t>Presentation title / topic OR Presenter's name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>
          <a:xfrm>
            <a:off x="603250" y="1341437"/>
            <a:ext cx="7912100" cy="4967288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32676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Organisational unit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/ topic OR Presenter's name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B6C09D1-9D44-46E9-90D5-584F6311654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539086" y="1345093"/>
            <a:ext cx="7975073" cy="2387600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539086" y="3824768"/>
            <a:ext cx="7975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8677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72000"/>
          </a:xfrm>
        </p:spPr>
        <p:txBody>
          <a:bodyPr tIns="72000" bIns="0"/>
          <a:lstStyle/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014538"/>
            <a:ext cx="7886700" cy="41624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8650" y="1341438"/>
            <a:ext cx="7886700" cy="630237"/>
          </a:xfr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4779287" y="6528894"/>
            <a:ext cx="3637668" cy="2333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Organisational unit</a:t>
            </a:r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779287" y="6351776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/ topic OR Presenter's 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668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000" y="365125"/>
            <a:ext cx="7887600" cy="972000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30000" y="5697787"/>
            <a:ext cx="7912100" cy="56542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 err="1"/>
              <a:t>Bildunterschrift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anchor="b"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630000" y="1425684"/>
            <a:ext cx="7924800" cy="4272104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4779287" y="6528894"/>
            <a:ext cx="3637668" cy="2333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Organisational unit</a:t>
            </a:r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779287" y="6351776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 / topic OR Presenter's 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928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und Inhalt - schwarz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41438"/>
            <a:ext cx="3886200" cy="48355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41438"/>
            <a:ext cx="3886200" cy="4835525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Organisational unit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 / topic OR Presenter's name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B6C09D1-9D44-46E9-90D5-584F6311654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0052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 Weiß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Organisational unit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/ topic OR Presenter's name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687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 rosa">
    <p:bg>
      <p:bgPr>
        <a:solidFill>
          <a:schemeClr val="bg2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Organisational unit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/ topic OR Presenter's name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6993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 türkis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Organisational unit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/ topic OR Presenter's name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294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" y="6308725"/>
            <a:ext cx="9144000" cy="549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72000"/>
          </a:xfrm>
          <a:prstGeom prst="rect">
            <a:avLst/>
          </a:prstGeom>
        </p:spPr>
        <p:txBody>
          <a:bodyPr vert="horz" lIns="0" tIns="72000" rIns="0" bIns="0" rtlCol="0" anchor="t">
            <a:normAutofit/>
          </a:bodyPr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37125"/>
            <a:ext cx="7886700" cy="483983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 noProof="0" dirty="0" err="1"/>
              <a:t>Formatvorlagen</a:t>
            </a:r>
            <a:r>
              <a:rPr lang="en-GB" noProof="0" dirty="0"/>
              <a:t> des </a:t>
            </a:r>
            <a:r>
              <a:rPr lang="en-GB" noProof="0" dirty="0" err="1"/>
              <a:t>Textmasters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79287" y="6528894"/>
            <a:ext cx="3637668" cy="2333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Organisational unit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779287" y="6351776"/>
            <a:ext cx="3637668" cy="226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 / topic OR Presenter's name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15350" y="6434321"/>
            <a:ext cx="463716" cy="3140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AB6C09D1-9D44-46E9-90D5-584F6311654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2" y="6389274"/>
            <a:ext cx="1725926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38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6" r:id="rId2"/>
    <p:sldLayoutId id="2147483672" r:id="rId3"/>
    <p:sldLayoutId id="2147483661" r:id="rId4"/>
    <p:sldLayoutId id="2147483650" r:id="rId5"/>
    <p:sldLayoutId id="2147483677" r:id="rId6"/>
    <p:sldLayoutId id="2147483673" r:id="rId7"/>
    <p:sldLayoutId id="2147483664" r:id="rId8"/>
    <p:sldLayoutId id="2147483665" r:id="rId9"/>
    <p:sldLayoutId id="2147483652" r:id="rId10"/>
    <p:sldLayoutId id="2147483653" r:id="rId11"/>
    <p:sldLayoutId id="2147483660" r:id="rId12"/>
    <p:sldLayoutId id="2147483674" r:id="rId13"/>
    <p:sldLayoutId id="2147483675" r:id="rId14"/>
    <p:sldLayoutId id="2147483654" r:id="rId15"/>
    <p:sldLayoutId id="2147483655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94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06450" indent="-263525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975" indent="-263525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277813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0" userDrawn="1">
          <p15:clr>
            <a:srgbClr val="F26B43"/>
          </p15:clr>
        </p15:guide>
        <p15:guide id="2" pos="5363" userDrawn="1">
          <p15:clr>
            <a:srgbClr val="F26B43"/>
          </p15:clr>
        </p15:guide>
        <p15:guide id="3" orient="horz" pos="845" userDrawn="1">
          <p15:clr>
            <a:srgbClr val="F26B43"/>
          </p15:clr>
        </p15:guide>
        <p15:guide id="4" orient="horz" pos="4042" userDrawn="1">
          <p15:clr>
            <a:srgbClr val="F26B43"/>
          </p15:clr>
        </p15:guide>
        <p15:guide id="5" orient="horz" pos="4201" userDrawn="1">
          <p15:clr>
            <a:srgbClr val="F26B43"/>
          </p15:clr>
        </p15:guide>
        <p15:guide id="6" pos="29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Organisational unit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/ topic OR Presenter's name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Forschungs- und Wissenschaftsmethodik</a:t>
            </a:r>
            <a:br>
              <a:rPr lang="de-DE" dirty="0"/>
            </a:br>
            <a:br>
              <a:rPr lang="de-DE" dirty="0"/>
            </a:b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Univ. Prof. Dr. Prof. Henriette Löffler-Stastka</a:t>
            </a:r>
            <a:br>
              <a:rPr lang="de-DE" dirty="0"/>
            </a:br>
            <a:r>
              <a:rPr lang="de-DE" dirty="0"/>
              <a:t>Klinik für Psychoanalyse und Psychotherapie</a:t>
            </a:r>
            <a:br>
              <a:rPr lang="de-DE" dirty="0"/>
            </a:br>
            <a:r>
              <a:rPr lang="de-DE" dirty="0" err="1"/>
              <a:t>MedUniWien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786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79388" y="1484784"/>
            <a:ext cx="8840946" cy="305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de-DE" sz="800" b="1" u="sng" dirty="0"/>
          </a:p>
          <a:p>
            <a:pPr eaLnBrk="1" hangingPunct="1">
              <a:lnSpc>
                <a:spcPct val="125000"/>
              </a:lnSpc>
            </a:pPr>
            <a:r>
              <a:rPr lang="de-DE" b="1" u="sng" dirty="0"/>
              <a:t>Therapie- und Änderungswissen:</a:t>
            </a:r>
          </a:p>
          <a:p>
            <a:pPr eaLnBrk="1" hangingPunct="1">
              <a:lnSpc>
                <a:spcPct val="125000"/>
              </a:lnSpc>
            </a:pPr>
            <a:endParaRPr lang="de-DE" dirty="0"/>
          </a:p>
          <a:p>
            <a:pPr eaLnBrk="1" hangingPunct="1">
              <a:lnSpc>
                <a:spcPct val="125000"/>
              </a:lnSpc>
            </a:pPr>
            <a:endParaRPr lang="de-DE" sz="200" dirty="0"/>
          </a:p>
          <a:p>
            <a:pPr eaLnBrk="1" hangingPunct="1">
              <a:lnSpc>
                <a:spcPct val="125000"/>
              </a:lnSpc>
            </a:pPr>
            <a:r>
              <a:rPr lang="de-DE" dirty="0"/>
              <a:t>Es soll praktisch verwertbar sein, dazu gehören Aussagen, wie man bestimmte </a:t>
            </a:r>
          </a:p>
          <a:p>
            <a:pPr eaLnBrk="1" hangingPunct="1">
              <a:lnSpc>
                <a:spcPct val="125000"/>
              </a:lnSpc>
            </a:pPr>
            <a:r>
              <a:rPr lang="de-DE" dirty="0"/>
              <a:t>Phänomene oder Bedingungen herstellt, die notwendig sind, um bestimmte Ziele </a:t>
            </a:r>
          </a:p>
          <a:p>
            <a:pPr eaLnBrk="1" hangingPunct="1">
              <a:lnSpc>
                <a:spcPct val="125000"/>
              </a:lnSpc>
            </a:pPr>
            <a:r>
              <a:rPr lang="de-DE" dirty="0"/>
              <a:t>effektiv zu erreichen. Im Gegensatz zum Bedingungswissen sagt dies nur etwas </a:t>
            </a:r>
          </a:p>
          <a:p>
            <a:pPr eaLnBrk="1" hangingPunct="1">
              <a:lnSpc>
                <a:spcPct val="125000"/>
              </a:lnSpc>
            </a:pPr>
            <a:r>
              <a:rPr lang="de-DE" dirty="0"/>
              <a:t>über die Herstellung von zukünftigen Sachverhalten durch eine Handlung aus. </a:t>
            </a:r>
          </a:p>
          <a:p>
            <a:pPr eaLnBrk="1" hangingPunct="1">
              <a:lnSpc>
                <a:spcPct val="125000"/>
              </a:lnSpc>
            </a:pPr>
            <a:r>
              <a:rPr lang="de-DE" dirty="0"/>
              <a:t>Beispiel: Für die Förderung der Realitätswahrnehmung eines Patienten ist es </a:t>
            </a:r>
          </a:p>
          <a:p>
            <a:pPr eaLnBrk="1" hangingPunct="1">
              <a:lnSpc>
                <a:spcPct val="125000"/>
              </a:lnSpc>
            </a:pPr>
            <a:r>
              <a:rPr lang="de-DE" dirty="0"/>
              <a:t>ungünstig, wenn der Analytiker die Plausibilität von dessen Feststellungen übergeht. </a:t>
            </a:r>
          </a:p>
        </p:txBody>
      </p:sp>
    </p:spTree>
    <p:extLst>
      <p:ext uri="{BB962C8B-B14F-4D97-AF65-F5344CB8AC3E}">
        <p14:creationId xmlns:p14="http://schemas.microsoft.com/office/powerpoint/2010/main" val="464194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901519" y="672912"/>
            <a:ext cx="7444667" cy="514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3200" b="1" dirty="0"/>
              <a:t>Qualitative Psychotherapieforschung</a:t>
            </a:r>
          </a:p>
          <a:p>
            <a:pPr eaLnBrk="1" hangingPunct="1"/>
            <a:endParaRPr lang="de-DE" sz="3200" b="1" u="sng" dirty="0">
              <a:solidFill>
                <a:srgbClr val="FFFF00"/>
              </a:solidFill>
            </a:endParaRPr>
          </a:p>
          <a:p>
            <a:pPr eaLnBrk="1" hangingPunct="1">
              <a:lnSpc>
                <a:spcPct val="135000"/>
              </a:lnSpc>
            </a:pPr>
            <a:r>
              <a:rPr lang="de-DE" sz="2800" dirty="0"/>
              <a:t>- </a:t>
            </a:r>
            <a:r>
              <a:rPr lang="de-DE" sz="2400" dirty="0"/>
              <a:t>Interviews</a:t>
            </a:r>
          </a:p>
          <a:p>
            <a:pPr eaLnBrk="1" hangingPunct="1">
              <a:lnSpc>
                <a:spcPct val="135000"/>
              </a:lnSpc>
            </a:pPr>
            <a:r>
              <a:rPr lang="de-DE" sz="2400" dirty="0"/>
              <a:t>- Beobachtungstechniken</a:t>
            </a:r>
          </a:p>
          <a:p>
            <a:pPr eaLnBrk="1" hangingPunct="1">
              <a:lnSpc>
                <a:spcPct val="135000"/>
              </a:lnSpc>
            </a:pPr>
            <a:r>
              <a:rPr lang="de-DE" sz="2400" dirty="0"/>
              <a:t>- Analyse von Dokumenten</a:t>
            </a:r>
          </a:p>
          <a:p>
            <a:pPr eaLnBrk="1" hangingPunct="1">
              <a:lnSpc>
                <a:spcPct val="135000"/>
              </a:lnSpc>
            </a:pPr>
            <a:r>
              <a:rPr lang="de-DE" sz="2400" dirty="0"/>
              <a:t>- Visuelle Methode	</a:t>
            </a:r>
          </a:p>
          <a:p>
            <a:pPr eaLnBrk="1" hangingPunct="1">
              <a:lnSpc>
                <a:spcPct val="135000"/>
              </a:lnSpc>
            </a:pPr>
            <a:r>
              <a:rPr lang="de-DE" sz="2400" dirty="0"/>
              <a:t>- Selbsterfahrung</a:t>
            </a:r>
          </a:p>
          <a:p>
            <a:pPr eaLnBrk="1" hangingPunct="1">
              <a:lnSpc>
                <a:spcPct val="135000"/>
              </a:lnSpc>
            </a:pPr>
            <a:r>
              <a:rPr lang="de-DE" sz="2400" dirty="0"/>
              <a:t>- Datenmanagement und Datenanalyse</a:t>
            </a:r>
          </a:p>
          <a:p>
            <a:pPr eaLnBrk="1" hangingPunct="1">
              <a:lnSpc>
                <a:spcPct val="135000"/>
              </a:lnSpc>
            </a:pPr>
            <a:r>
              <a:rPr lang="de-DE" sz="2400" dirty="0"/>
              <a:t>- Computergestützte Analyse</a:t>
            </a:r>
          </a:p>
          <a:p>
            <a:pPr eaLnBrk="1" hangingPunct="1">
              <a:lnSpc>
                <a:spcPct val="135000"/>
              </a:lnSpc>
            </a:pPr>
            <a:r>
              <a:rPr lang="de-DE" sz="2400" dirty="0"/>
              <a:t>- Inhaltsanalyse</a:t>
            </a:r>
          </a:p>
        </p:txBody>
      </p:sp>
    </p:spTree>
    <p:extLst>
      <p:ext uri="{BB962C8B-B14F-4D97-AF65-F5344CB8AC3E}">
        <p14:creationId xmlns:p14="http://schemas.microsoft.com/office/powerpoint/2010/main" val="2085185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900113" y="514256"/>
            <a:ext cx="7454285" cy="550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de-DE" sz="2800" b="1" dirty="0"/>
              <a:t>Die Qualität dieser Erklärungen hängt von </a:t>
            </a:r>
          </a:p>
          <a:p>
            <a:pPr eaLnBrk="1" hangingPunct="1">
              <a:lnSpc>
                <a:spcPct val="140000"/>
              </a:lnSpc>
            </a:pPr>
            <a:r>
              <a:rPr lang="de-DE" sz="2800" b="1" dirty="0"/>
              <a:t>mehreren Kriterien ab:</a:t>
            </a:r>
          </a:p>
          <a:p>
            <a:pPr eaLnBrk="1" hangingPunct="1">
              <a:lnSpc>
                <a:spcPct val="140000"/>
              </a:lnSpc>
            </a:pPr>
            <a:endParaRPr lang="de-DE" sz="2800" b="1" u="sng" dirty="0">
              <a:solidFill>
                <a:srgbClr val="FFFF00"/>
              </a:solidFill>
            </a:endParaRPr>
          </a:p>
          <a:p>
            <a:pPr eaLnBrk="1" hangingPunct="1">
              <a:lnSpc>
                <a:spcPct val="195000"/>
              </a:lnSpc>
            </a:pPr>
            <a:r>
              <a:rPr lang="de-DE" sz="2400" b="1" dirty="0"/>
              <a:t>- </a:t>
            </a:r>
            <a:r>
              <a:rPr lang="de-DE" sz="2400" dirty="0"/>
              <a:t>Berücksichtigung des Standes der Forschung</a:t>
            </a:r>
          </a:p>
          <a:p>
            <a:pPr eaLnBrk="1" hangingPunct="1">
              <a:lnSpc>
                <a:spcPct val="195000"/>
              </a:lnSpc>
            </a:pPr>
            <a:r>
              <a:rPr lang="de-DE" sz="2400" dirty="0"/>
              <a:t>- Interne Validität</a:t>
            </a:r>
          </a:p>
          <a:p>
            <a:pPr eaLnBrk="1" hangingPunct="1">
              <a:lnSpc>
                <a:spcPct val="195000"/>
              </a:lnSpc>
            </a:pPr>
            <a:r>
              <a:rPr lang="de-DE" sz="2400" dirty="0"/>
              <a:t>- Externe Validität</a:t>
            </a:r>
          </a:p>
          <a:p>
            <a:pPr eaLnBrk="1" hangingPunct="1">
              <a:lnSpc>
                <a:spcPct val="195000"/>
              </a:lnSpc>
            </a:pPr>
            <a:r>
              <a:rPr lang="de-DE" sz="2400" dirty="0"/>
              <a:t>- Objektivität eines Tests</a:t>
            </a:r>
          </a:p>
          <a:p>
            <a:pPr eaLnBrk="1" hangingPunct="1">
              <a:lnSpc>
                <a:spcPct val="195000"/>
              </a:lnSpc>
            </a:pPr>
            <a:r>
              <a:rPr lang="de-DE" sz="2400" dirty="0"/>
              <a:t>- Reliabilität eines Tests</a:t>
            </a:r>
          </a:p>
        </p:txBody>
      </p:sp>
    </p:spTree>
    <p:extLst>
      <p:ext uri="{BB962C8B-B14F-4D97-AF65-F5344CB8AC3E}">
        <p14:creationId xmlns:p14="http://schemas.microsoft.com/office/powerpoint/2010/main" val="2268038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87702" y="395824"/>
            <a:ext cx="8956298" cy="555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60000"/>
              </a:lnSpc>
            </a:pPr>
            <a:r>
              <a:rPr lang="de-DE" sz="2400" b="1" dirty="0"/>
              <a:t>Interne Validität</a:t>
            </a:r>
          </a:p>
          <a:p>
            <a:pPr eaLnBrk="1" hangingPunct="1">
              <a:lnSpc>
                <a:spcPct val="160000"/>
              </a:lnSpc>
            </a:pPr>
            <a:endParaRPr lang="de-DE" dirty="0"/>
          </a:p>
          <a:p>
            <a:pPr eaLnBrk="1" hangingPunct="1">
              <a:lnSpc>
                <a:spcPct val="160000"/>
              </a:lnSpc>
            </a:pPr>
            <a:r>
              <a:rPr lang="de-DE" dirty="0"/>
              <a:t>Unter </a:t>
            </a:r>
            <a:r>
              <a:rPr lang="de-DE" b="1" u="sng" dirty="0"/>
              <a:t>interner Validität</a:t>
            </a:r>
            <a:r>
              <a:rPr lang="de-DE" b="1" dirty="0"/>
              <a:t> </a:t>
            </a:r>
            <a:r>
              <a:rPr lang="de-DE" dirty="0"/>
              <a:t>versteht man, dass die Ergebnisse eindeutig interpretierbar </a:t>
            </a:r>
          </a:p>
          <a:p>
            <a:pPr eaLnBrk="1" hangingPunct="1">
              <a:lnSpc>
                <a:spcPct val="160000"/>
              </a:lnSpc>
            </a:pPr>
            <a:r>
              <a:rPr lang="de-DE" dirty="0"/>
              <a:t>sind (z.B. Variable A beeinflusst Variable B, B beeinflusst A, B und A beeinflussen </a:t>
            </a:r>
          </a:p>
          <a:p>
            <a:pPr eaLnBrk="1" hangingPunct="1">
              <a:lnSpc>
                <a:spcPct val="160000"/>
              </a:lnSpc>
            </a:pPr>
            <a:r>
              <a:rPr lang="de-DE" dirty="0"/>
              <a:t>sich wechselseitig oder werden durch eine dritte Variable  beeinflusst). </a:t>
            </a:r>
          </a:p>
          <a:p>
            <a:pPr eaLnBrk="1" hangingPunct="1">
              <a:lnSpc>
                <a:spcPct val="160000"/>
              </a:lnSpc>
            </a:pPr>
            <a:endParaRPr lang="de-DE" dirty="0"/>
          </a:p>
          <a:p>
            <a:pPr eaLnBrk="1" hangingPunct="1">
              <a:lnSpc>
                <a:spcPct val="160000"/>
              </a:lnSpc>
            </a:pPr>
            <a:r>
              <a:rPr lang="de-DE" dirty="0"/>
              <a:t>Der Korrelations-Koeffizient:</a:t>
            </a:r>
          </a:p>
          <a:p>
            <a:pPr eaLnBrk="1" hangingPunct="1">
              <a:lnSpc>
                <a:spcPct val="160000"/>
              </a:lnSpc>
            </a:pPr>
            <a:r>
              <a:rPr lang="de-DE" dirty="0"/>
              <a:t>Der Korrelations-Koeffizient als solches sagt nichts über die Kausalmodelle aus. </a:t>
            </a:r>
          </a:p>
          <a:p>
            <a:pPr eaLnBrk="1" hangingPunct="1">
              <a:lnSpc>
                <a:spcPct val="160000"/>
              </a:lnSpc>
            </a:pPr>
            <a:r>
              <a:rPr lang="de-DE" dirty="0"/>
              <a:t>Er zeigt nur einen Zusammenhang auf. Eine Untersuchung gilt also als </a:t>
            </a:r>
            <a:r>
              <a:rPr lang="de-DE" b="1" u="sng" dirty="0"/>
              <a:t>intern valide</a:t>
            </a:r>
            <a:r>
              <a:rPr lang="de-DE" dirty="0"/>
              <a:t>, </a:t>
            </a:r>
          </a:p>
          <a:p>
            <a:pPr eaLnBrk="1" hangingPunct="1">
              <a:lnSpc>
                <a:spcPct val="160000"/>
              </a:lnSpc>
            </a:pPr>
            <a:r>
              <a:rPr lang="de-DE" dirty="0"/>
              <a:t>wenn ihre Ergebnisse eindeutig interpretierbar sind. Die interne Validität sinkt mit </a:t>
            </a:r>
          </a:p>
          <a:p>
            <a:pPr eaLnBrk="1" hangingPunct="1">
              <a:lnSpc>
                <a:spcPct val="160000"/>
              </a:lnSpc>
            </a:pPr>
            <a:r>
              <a:rPr lang="de-DE" dirty="0"/>
              <a:t>wachsender Zahl plausibler Alternativerklärungen für die Ergebnisse. </a:t>
            </a:r>
          </a:p>
          <a:p>
            <a:pPr eaLnBrk="1" hangingPunct="1">
              <a:lnSpc>
                <a:spcPct val="16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000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223373" y="1196752"/>
            <a:ext cx="8943539" cy="334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60000"/>
              </a:lnSpc>
            </a:pPr>
            <a:r>
              <a:rPr lang="de-DE" sz="2400" b="1" dirty="0"/>
              <a:t>Externe Validität</a:t>
            </a:r>
          </a:p>
          <a:p>
            <a:pPr eaLnBrk="1" hangingPunct="1">
              <a:lnSpc>
                <a:spcPct val="160000"/>
              </a:lnSpc>
            </a:pPr>
            <a:endParaRPr lang="de-DE" dirty="0"/>
          </a:p>
          <a:p>
            <a:pPr eaLnBrk="1" hangingPunct="1">
              <a:lnSpc>
                <a:spcPct val="160000"/>
              </a:lnSpc>
            </a:pPr>
            <a:r>
              <a:rPr lang="de-DE" dirty="0"/>
              <a:t>Eine Untersuchung ist </a:t>
            </a:r>
            <a:r>
              <a:rPr lang="de-DE" b="1" u="sng" dirty="0"/>
              <a:t>extern valide</a:t>
            </a:r>
            <a:r>
              <a:rPr lang="de-DE" b="1" dirty="0"/>
              <a:t> </a:t>
            </a:r>
            <a:r>
              <a:rPr lang="de-DE" dirty="0"/>
              <a:t>wenn ihre Ergebnisse über die besonderen </a:t>
            </a:r>
          </a:p>
          <a:p>
            <a:pPr eaLnBrk="1" hangingPunct="1">
              <a:lnSpc>
                <a:spcPct val="160000"/>
              </a:lnSpc>
            </a:pPr>
            <a:r>
              <a:rPr lang="de-DE" dirty="0"/>
              <a:t>Bedingungen der speziellen Untersuchungen hinaus generalisierbar sind. </a:t>
            </a:r>
          </a:p>
          <a:p>
            <a:pPr eaLnBrk="1" hangingPunct="1">
              <a:lnSpc>
                <a:spcPct val="160000"/>
              </a:lnSpc>
            </a:pPr>
            <a:endParaRPr lang="de-DE" dirty="0"/>
          </a:p>
          <a:p>
            <a:pPr eaLnBrk="1" hangingPunct="1">
              <a:lnSpc>
                <a:spcPct val="160000"/>
              </a:lnSpc>
            </a:pPr>
            <a:r>
              <a:rPr lang="de-DE" dirty="0"/>
              <a:t>Die </a:t>
            </a:r>
            <a:r>
              <a:rPr lang="de-DE" b="1" u="sng" dirty="0"/>
              <a:t>externe Validität</a:t>
            </a:r>
            <a:r>
              <a:rPr lang="de-DE" b="1" dirty="0"/>
              <a:t> </a:t>
            </a:r>
            <a:r>
              <a:rPr lang="de-DE" dirty="0"/>
              <a:t>sinkt mit wachsender Unnatürlichkeit der </a:t>
            </a:r>
          </a:p>
          <a:p>
            <a:pPr eaLnBrk="1" hangingPunct="1">
              <a:lnSpc>
                <a:spcPct val="160000"/>
              </a:lnSpc>
            </a:pPr>
            <a:r>
              <a:rPr lang="de-DE" dirty="0"/>
              <a:t>Untersuchungsbedingungen bzw. mit abnehmender Repräsentativität der Stichprobe. </a:t>
            </a:r>
          </a:p>
        </p:txBody>
      </p:sp>
    </p:spTree>
    <p:extLst>
      <p:ext uri="{BB962C8B-B14F-4D97-AF65-F5344CB8AC3E}">
        <p14:creationId xmlns:p14="http://schemas.microsoft.com/office/powerpoint/2010/main" val="1599235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0" y="0"/>
            <a:ext cx="9163050" cy="637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5000"/>
              </a:lnSpc>
            </a:pPr>
            <a:r>
              <a:rPr lang="de-DE" sz="2400" u="sng" dirty="0"/>
              <a:t>Objektivität eines Tests:</a:t>
            </a:r>
          </a:p>
          <a:p>
            <a:pPr eaLnBrk="1" hangingPunct="1">
              <a:lnSpc>
                <a:spcPct val="155000"/>
              </a:lnSpc>
            </a:pPr>
            <a:endParaRPr lang="de-DE" sz="1000" u="sng" dirty="0"/>
          </a:p>
          <a:p>
            <a:pPr eaLnBrk="1" hangingPunct="1">
              <a:lnSpc>
                <a:spcPct val="155000"/>
              </a:lnSpc>
            </a:pPr>
            <a:r>
              <a:rPr lang="de-DE" dirty="0"/>
              <a:t>Man versteht darunter, dass ein Test bei verschiedenen Testanwendern, bei den </a:t>
            </a:r>
          </a:p>
          <a:p>
            <a:pPr eaLnBrk="1" hangingPunct="1">
              <a:lnSpc>
                <a:spcPct val="155000"/>
              </a:lnSpc>
            </a:pPr>
            <a:r>
              <a:rPr lang="de-DE" dirty="0"/>
              <a:t>selben Personen zu den gleichen Resultaten gelangen. Der Test sollte also </a:t>
            </a:r>
          </a:p>
          <a:p>
            <a:pPr eaLnBrk="1" hangingPunct="1">
              <a:lnSpc>
                <a:spcPct val="155000"/>
              </a:lnSpc>
            </a:pPr>
            <a:r>
              <a:rPr lang="de-DE" dirty="0"/>
              <a:t>unabhängig von der Person sein, die den Test vorgibt. </a:t>
            </a:r>
          </a:p>
          <a:p>
            <a:pPr eaLnBrk="1" hangingPunct="1">
              <a:lnSpc>
                <a:spcPct val="155000"/>
              </a:lnSpc>
            </a:pPr>
            <a:r>
              <a:rPr lang="de-DE" dirty="0"/>
              <a:t>Eine hohe Durchführungsobjektivität benötigt also standardisierte Instruktionen, </a:t>
            </a:r>
          </a:p>
          <a:p>
            <a:pPr eaLnBrk="1" hangingPunct="1">
              <a:lnSpc>
                <a:spcPct val="155000"/>
              </a:lnSpc>
            </a:pPr>
            <a:r>
              <a:rPr lang="de-DE" dirty="0"/>
              <a:t>sehr klar standardisierte Formulierungen und eine eindeutig vorgeschriebene </a:t>
            </a:r>
          </a:p>
          <a:p>
            <a:pPr eaLnBrk="1" hangingPunct="1">
              <a:lnSpc>
                <a:spcPct val="155000"/>
              </a:lnSpc>
            </a:pPr>
            <a:r>
              <a:rPr lang="de-DE" dirty="0"/>
              <a:t>Art der Beantwortung. </a:t>
            </a:r>
          </a:p>
          <a:p>
            <a:pPr eaLnBrk="1" hangingPunct="1">
              <a:lnSpc>
                <a:spcPct val="155000"/>
              </a:lnSpc>
            </a:pPr>
            <a:br>
              <a:rPr lang="de-DE" u="sng" dirty="0"/>
            </a:br>
            <a:r>
              <a:rPr lang="de-DE" sz="2400" u="sng" dirty="0"/>
              <a:t>Reliabilität eines Tests:</a:t>
            </a:r>
          </a:p>
          <a:p>
            <a:pPr eaLnBrk="1" hangingPunct="1">
              <a:lnSpc>
                <a:spcPct val="155000"/>
              </a:lnSpc>
            </a:pPr>
            <a:endParaRPr lang="de-DE" sz="1000" u="sng" dirty="0">
              <a:solidFill>
                <a:srgbClr val="FFFF00"/>
              </a:solidFill>
            </a:endParaRPr>
          </a:p>
          <a:p>
            <a:pPr eaLnBrk="1" hangingPunct="1">
              <a:lnSpc>
                <a:spcPct val="155000"/>
              </a:lnSpc>
            </a:pPr>
            <a:r>
              <a:rPr lang="de-DE" dirty="0"/>
              <a:t>Dies erfasst die Präzision bzw. den Grad der Genauigkeit der Messung eines Merkmals. </a:t>
            </a:r>
          </a:p>
          <a:p>
            <a:pPr eaLnBrk="1" hangingPunct="1">
              <a:lnSpc>
                <a:spcPct val="155000"/>
              </a:lnSpc>
            </a:pPr>
            <a:r>
              <a:rPr lang="de-DE" dirty="0"/>
              <a:t>Ein vollständiger </a:t>
            </a:r>
            <a:r>
              <a:rPr lang="de-DE" dirty="0" err="1"/>
              <a:t>reliabler</a:t>
            </a:r>
            <a:r>
              <a:rPr lang="de-DE" dirty="0"/>
              <a:t> Test müsste bei wiederholter Anwendung zu exakt den </a:t>
            </a:r>
          </a:p>
          <a:p>
            <a:pPr eaLnBrk="1" hangingPunct="1">
              <a:lnSpc>
                <a:spcPct val="155000"/>
              </a:lnSpc>
            </a:pPr>
            <a:r>
              <a:rPr lang="de-DE" dirty="0"/>
              <a:t>gleichen Ergebnissen führen. Wenn die Ergebnisse bei wiederholter Testvergabe </a:t>
            </a:r>
          </a:p>
          <a:p>
            <a:pPr eaLnBrk="1" hangingPunct="1">
              <a:lnSpc>
                <a:spcPct val="155000"/>
              </a:lnSpc>
            </a:pPr>
            <a:r>
              <a:rPr lang="de-DE" dirty="0"/>
              <a:t>abweichen werden dafür Messfehler verantwortlich gemacht. </a:t>
            </a:r>
          </a:p>
        </p:txBody>
      </p:sp>
    </p:spTree>
    <p:extLst>
      <p:ext uri="{BB962C8B-B14F-4D97-AF65-F5344CB8AC3E}">
        <p14:creationId xmlns:p14="http://schemas.microsoft.com/office/powerpoint/2010/main" val="2783133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95250" y="260350"/>
            <a:ext cx="9048750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 b="1" dirty="0"/>
              <a:t>„Goldstandard“</a:t>
            </a:r>
          </a:p>
          <a:p>
            <a:pPr eaLnBrk="1" hangingPunct="1"/>
            <a:endParaRPr lang="de-DE" sz="2400" u="sng" dirty="0">
              <a:solidFill>
                <a:srgbClr val="FFFF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de-DE" dirty="0"/>
              <a:t>- Formulierung der klinischen Fragestellung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- Aufspüren der externen Evidenz ( z. B. ableitbar durch: </a:t>
            </a:r>
            <a:r>
              <a:rPr lang="de-DE" dirty="0" err="1"/>
              <a:t>Cochrane</a:t>
            </a:r>
            <a:r>
              <a:rPr lang="de-DE" dirty="0"/>
              <a:t> </a:t>
            </a:r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reviews</a:t>
            </a:r>
            <a:r>
              <a:rPr lang="de-DE" dirty="0"/>
              <a:t>, 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  EBM für Fachbereiche)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- Kritische Beurteilung der Evidenz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- Integration der Evidenz mit dem eigenen Wissen und den Werten des Patienten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- Evaluation des eigenen Vorgehens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- explizite Ein- und Ausschlusskriterien 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- randomisierte Zuteilung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- Einbeziehung einer Kontrollgruppe 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- </a:t>
            </a:r>
            <a:r>
              <a:rPr lang="de-DE" dirty="0" err="1"/>
              <a:t>manualisierte</a:t>
            </a:r>
            <a:r>
              <a:rPr lang="de-DE" dirty="0"/>
              <a:t> Therapie mit festgelegten Rahmenbedingungen,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  operationalisierte Zielkriterien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- objektive Instrumente der Datenerhebung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- „blinde“ Rater bzw. zumindest therapeutenunabhängige Erfolgsbeurteilung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- statistische Auswertung im Sinne </a:t>
            </a:r>
            <a:r>
              <a:rPr lang="de-DE" dirty="0" err="1"/>
              <a:t>konfirmativer</a:t>
            </a:r>
            <a:r>
              <a:rPr lang="de-DE" dirty="0"/>
              <a:t> Hypothesenüberprüfung 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- ev. zusätzlich prospektives Design, das auch mindestens eine </a:t>
            </a:r>
          </a:p>
          <a:p>
            <a:pPr eaLnBrk="1" hangingPunct="1">
              <a:lnSpc>
                <a:spcPct val="120000"/>
              </a:lnSpc>
            </a:pPr>
            <a:r>
              <a:rPr lang="de-DE" dirty="0"/>
              <a:t>  1– bis 2-jährige Katamnese beinhaltet</a:t>
            </a:r>
          </a:p>
        </p:txBody>
      </p:sp>
    </p:spTree>
    <p:extLst>
      <p:ext uri="{BB962C8B-B14F-4D97-AF65-F5344CB8AC3E}">
        <p14:creationId xmlns:p14="http://schemas.microsoft.com/office/powerpoint/2010/main" val="131473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158750" y="2809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158750" y="2492896"/>
            <a:ext cx="4195763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 b="1" u="sng" dirty="0"/>
              <a:t>Güte der Information</a:t>
            </a:r>
          </a:p>
          <a:p>
            <a:pPr eaLnBrk="1" hangingPunct="1"/>
            <a:endParaRPr lang="de-DE" sz="2000" u="sng" dirty="0"/>
          </a:p>
          <a:p>
            <a:pPr eaLnBrk="1" hangingPunct="1"/>
            <a:endParaRPr lang="de-DE" dirty="0"/>
          </a:p>
          <a:p>
            <a:pPr eaLnBrk="1" hangingPunct="1"/>
            <a:endParaRPr lang="de-DE" dirty="0"/>
          </a:p>
          <a:p>
            <a:pPr eaLnBrk="1" hangingPunct="1"/>
            <a:r>
              <a:rPr lang="de-DE" sz="2000" b="1" u="sng" dirty="0"/>
              <a:t>Güte der Interpretationsabsicherung</a:t>
            </a:r>
          </a:p>
          <a:p>
            <a:pPr eaLnBrk="1" hangingPunct="1"/>
            <a:endParaRPr lang="de-DE" sz="2000" b="1" u="sng" dirty="0"/>
          </a:p>
        </p:txBody>
      </p:sp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4139952" y="2498624"/>
            <a:ext cx="4856581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 b="1" u="sng" dirty="0"/>
              <a:t>Güte und Reichhaltigkeit der Auswertung</a:t>
            </a:r>
          </a:p>
          <a:p>
            <a:pPr eaLnBrk="1" hangingPunct="1"/>
            <a:endParaRPr lang="de-DE" u="sng" dirty="0"/>
          </a:p>
          <a:p>
            <a:pPr eaLnBrk="1" hangingPunct="1"/>
            <a:endParaRPr lang="de-DE" b="1" dirty="0"/>
          </a:p>
          <a:p>
            <a:pPr eaLnBrk="1" hangingPunct="1"/>
            <a:r>
              <a:rPr lang="de-DE" sz="2000" b="1" u="sng" dirty="0"/>
              <a:t>Klinische Relevanz der Untersuchung, </a:t>
            </a:r>
          </a:p>
          <a:p>
            <a:pPr eaLnBrk="1" hangingPunct="1"/>
            <a:r>
              <a:rPr lang="de-DE" sz="2000" b="1" u="sng" dirty="0"/>
              <a:t>Nähe zum Gegenstand</a:t>
            </a:r>
          </a:p>
          <a:p>
            <a:pPr eaLnBrk="1" hangingPunct="1"/>
            <a:endParaRPr lang="de-DE" sz="2000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4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376238" y="3524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116013" y="1196752"/>
            <a:ext cx="5000087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800" b="1" u="sng" dirty="0"/>
              <a:t>Güte der Information</a:t>
            </a:r>
          </a:p>
          <a:p>
            <a:pPr eaLnBrk="1" hangingPunct="1"/>
            <a:endParaRPr lang="de-DE" sz="4000" u="sng" dirty="0">
              <a:solidFill>
                <a:srgbClr val="FFFF00"/>
              </a:solidFill>
            </a:endParaRPr>
          </a:p>
          <a:p>
            <a:pPr eaLnBrk="1" hangingPunct="1"/>
            <a:r>
              <a:rPr lang="de-DE" sz="2400" dirty="0"/>
              <a:t>Verfahrensdokumentation</a:t>
            </a:r>
          </a:p>
          <a:p>
            <a:pPr eaLnBrk="1" hangingPunct="1"/>
            <a:r>
              <a:rPr lang="de-DE" sz="2400" dirty="0"/>
              <a:t> </a:t>
            </a:r>
          </a:p>
          <a:p>
            <a:pPr eaLnBrk="1" hangingPunct="1"/>
            <a:r>
              <a:rPr lang="de-DE" sz="2400" dirty="0"/>
              <a:t>Beschreibung der Patienten</a:t>
            </a:r>
          </a:p>
          <a:p>
            <a:pPr eaLnBrk="1" hangingPunct="1"/>
            <a:endParaRPr lang="de-DE" sz="2400" dirty="0"/>
          </a:p>
          <a:p>
            <a:pPr eaLnBrk="1" hangingPunct="1"/>
            <a:r>
              <a:rPr lang="de-DE" sz="2400" dirty="0"/>
              <a:t>Beschreibung der Behandlungen</a:t>
            </a:r>
          </a:p>
          <a:p>
            <a:pPr eaLnBrk="1" hangingPunct="1"/>
            <a:endParaRPr lang="de-DE" sz="2400" dirty="0"/>
          </a:p>
          <a:p>
            <a:pPr eaLnBrk="1" hangingPunct="1"/>
            <a:r>
              <a:rPr lang="de-DE" sz="2400" dirty="0"/>
              <a:t>Beschreibung der Therapeuten</a:t>
            </a:r>
          </a:p>
          <a:p>
            <a:pPr eaLnBrk="1" hangingPunct="1"/>
            <a:endParaRPr lang="de-DE" sz="2400" dirty="0"/>
          </a:p>
          <a:p>
            <a:pPr eaLnBrk="1" hangingPunct="1"/>
            <a:r>
              <a:rPr lang="de-DE" sz="2400" dirty="0"/>
              <a:t>Beschreibung der Datengewinnung</a:t>
            </a:r>
          </a:p>
          <a:p>
            <a:pPr eaLnBrk="1" hangingPunct="1"/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774952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095375" y="5683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77408" y="1052736"/>
            <a:ext cx="6430799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800" b="1" u="sng" dirty="0"/>
              <a:t>Güte der Interpretationsabsicherung</a:t>
            </a:r>
          </a:p>
          <a:p>
            <a:pPr eaLnBrk="1" hangingPunct="1"/>
            <a:endParaRPr lang="de-DE" sz="3200" u="sng" dirty="0">
              <a:solidFill>
                <a:srgbClr val="FFFF00"/>
              </a:solidFill>
            </a:endParaRPr>
          </a:p>
          <a:p>
            <a:pPr eaLnBrk="1" hangingPunct="1"/>
            <a:endParaRPr lang="de-DE" sz="3200" u="sng" dirty="0">
              <a:solidFill>
                <a:srgbClr val="FFFF00"/>
              </a:solidFill>
            </a:endParaRPr>
          </a:p>
          <a:p>
            <a:pPr eaLnBrk="1" hangingPunct="1"/>
            <a:r>
              <a:rPr lang="de-DE" sz="2400" dirty="0"/>
              <a:t>Plausibilität der Schlussfolgerungen</a:t>
            </a:r>
          </a:p>
          <a:p>
            <a:pPr eaLnBrk="1" hangingPunct="1"/>
            <a:endParaRPr lang="de-DE" sz="2400" dirty="0"/>
          </a:p>
          <a:p>
            <a:pPr eaLnBrk="1" hangingPunct="1"/>
            <a:r>
              <a:rPr lang="de-DE" sz="2400" dirty="0"/>
              <a:t>Therapiekontrolle</a:t>
            </a:r>
          </a:p>
          <a:p>
            <a:pPr eaLnBrk="1" hangingPunct="1"/>
            <a:endParaRPr lang="de-DE" sz="2400" dirty="0"/>
          </a:p>
          <a:p>
            <a:pPr eaLnBrk="1" hangingPunct="1"/>
            <a:r>
              <a:rPr lang="de-DE" sz="2400" dirty="0"/>
              <a:t>Ausbildung und Erfahrenheit der Therapeuten</a:t>
            </a:r>
          </a:p>
          <a:p>
            <a:pPr eaLnBrk="1" hangingPunct="1"/>
            <a:endParaRPr lang="de-DE" sz="2400" dirty="0"/>
          </a:p>
          <a:p>
            <a:pPr eaLnBrk="1" hangingPunct="1"/>
            <a:r>
              <a:rPr lang="de-DE" sz="2400" dirty="0"/>
              <a:t>Motivation und Indikation</a:t>
            </a:r>
          </a:p>
          <a:p>
            <a:pPr eaLnBrk="1" hangingPunct="1"/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975107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2</a:t>
            </a:fld>
            <a:endParaRPr lang="de-DE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63538" y="595536"/>
            <a:ext cx="8524706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sz="2000" b="1" u="sng" dirty="0"/>
          </a:p>
          <a:p>
            <a:pPr eaLnBrk="1" hangingPunct="1"/>
            <a:r>
              <a:rPr lang="de-DE" sz="2000" b="1" u="sng" dirty="0"/>
              <a:t>Die Phasen der Psychotherapieforschung</a:t>
            </a:r>
          </a:p>
          <a:p>
            <a:pPr eaLnBrk="1" hangingPunct="1"/>
            <a:endParaRPr lang="de-DE" sz="2000" b="1" u="sng" dirty="0"/>
          </a:p>
          <a:p>
            <a:pPr eaLnBrk="1" hangingPunct="1"/>
            <a:endParaRPr lang="de-DE" sz="800" b="1" dirty="0"/>
          </a:p>
          <a:p>
            <a:pPr eaLnBrk="1" hangingPunct="1">
              <a:lnSpc>
                <a:spcPct val="125000"/>
              </a:lnSpc>
            </a:pPr>
            <a:r>
              <a:rPr lang="de-DE" sz="1600" b="1" dirty="0"/>
              <a:t>1. Klassische Phase: </a:t>
            </a:r>
            <a:r>
              <a:rPr lang="de-DE" sz="1600" dirty="0"/>
              <a:t>Fallgeschichten</a:t>
            </a:r>
            <a:br>
              <a:rPr lang="de-DE" sz="1600" dirty="0"/>
            </a:br>
            <a:r>
              <a:rPr lang="de-DE" sz="1600" dirty="0">
                <a:sym typeface="Wingdings" pitchFamily="2" charset="2"/>
              </a:rPr>
              <a:t></a:t>
            </a:r>
            <a:r>
              <a:rPr lang="de-DE" sz="1600" dirty="0"/>
              <a:t> </a:t>
            </a:r>
            <a:r>
              <a:rPr lang="de-DE" sz="1600" u="sng" dirty="0" err="1"/>
              <a:t>Eysenck</a:t>
            </a:r>
            <a:r>
              <a:rPr lang="de-DE" sz="1600" b="1" dirty="0"/>
              <a:t>:</a:t>
            </a:r>
            <a:r>
              <a:rPr lang="de-DE" sz="1600" dirty="0"/>
              <a:t> Psychotherapiewirkungen nicht größer als Spontanremission</a:t>
            </a:r>
            <a:endParaRPr lang="de-DE" sz="1600" b="1" dirty="0"/>
          </a:p>
          <a:p>
            <a:pPr eaLnBrk="1" hangingPunct="1">
              <a:lnSpc>
                <a:spcPct val="125000"/>
              </a:lnSpc>
            </a:pPr>
            <a:endParaRPr lang="de-DE" sz="800" b="1" dirty="0"/>
          </a:p>
          <a:p>
            <a:pPr eaLnBrk="1" hangingPunct="1">
              <a:lnSpc>
                <a:spcPct val="125000"/>
              </a:lnSpc>
            </a:pPr>
            <a:endParaRPr lang="de-DE" sz="1600" b="1" dirty="0"/>
          </a:p>
          <a:p>
            <a:pPr eaLnBrk="1" hangingPunct="1">
              <a:lnSpc>
                <a:spcPct val="125000"/>
              </a:lnSpc>
            </a:pPr>
            <a:r>
              <a:rPr lang="de-DE" sz="1600" b="1" dirty="0"/>
              <a:t>2. Phase die Rechtfertigungsforschung: </a:t>
            </a:r>
            <a:r>
              <a:rPr lang="de-DE" sz="1600" dirty="0"/>
              <a:t>Wirksamkeitsforschung</a:t>
            </a:r>
            <a:endParaRPr lang="de-DE" sz="1600" dirty="0">
              <a:sym typeface="Wingdings" pitchFamily="2" charset="2"/>
            </a:endParaRPr>
          </a:p>
          <a:p>
            <a:pPr eaLnBrk="1" hangingPunct="1">
              <a:lnSpc>
                <a:spcPct val="125000"/>
              </a:lnSpc>
            </a:pPr>
            <a:r>
              <a:rPr lang="de-DE" sz="1600" dirty="0">
                <a:sym typeface="Wingdings" pitchFamily="2" charset="2"/>
              </a:rPr>
              <a:t></a:t>
            </a:r>
            <a:r>
              <a:rPr lang="de-DE" sz="1600" dirty="0"/>
              <a:t> </a:t>
            </a:r>
            <a:r>
              <a:rPr lang="de-DE" sz="1600" u="sng" dirty="0"/>
              <a:t>methodische Kennzeichen</a:t>
            </a:r>
            <a:r>
              <a:rPr lang="de-DE" sz="1600" dirty="0"/>
              <a:t>:</a:t>
            </a:r>
            <a:endParaRPr lang="de-AT" sz="1600" dirty="0"/>
          </a:p>
          <a:p>
            <a:pPr lvl="2" eaLnBrk="1" hangingPunct="1">
              <a:lnSpc>
                <a:spcPct val="125000"/>
              </a:lnSpc>
              <a:buFontTx/>
              <a:buChar char="-"/>
            </a:pPr>
            <a:r>
              <a:rPr lang="de-AT" sz="1600" dirty="0"/>
              <a:t>unbehandelte Kontrollgruppe: Vergleich: </a:t>
            </a:r>
          </a:p>
          <a:p>
            <a:pPr lvl="2" eaLnBrk="1" hangingPunct="1">
              <a:lnSpc>
                <a:spcPct val="125000"/>
              </a:lnSpc>
            </a:pPr>
            <a:r>
              <a:rPr lang="de-AT" sz="1600" dirty="0"/>
              <a:t> 	behandelte/nicht behandelte Patientengruppen</a:t>
            </a:r>
            <a:endParaRPr lang="de-DE" sz="1600" dirty="0"/>
          </a:p>
          <a:p>
            <a:pPr lvl="2" eaLnBrk="1" hangingPunct="1">
              <a:lnSpc>
                <a:spcPct val="125000"/>
              </a:lnSpc>
            </a:pPr>
            <a:r>
              <a:rPr lang="de-DE" sz="1600" dirty="0"/>
              <a:t>- 	randomisierte Patientenzuweisung</a:t>
            </a:r>
          </a:p>
          <a:p>
            <a:pPr lvl="2" eaLnBrk="1" hangingPunct="1">
              <a:lnSpc>
                <a:spcPct val="125000"/>
              </a:lnSpc>
            </a:pPr>
            <a:r>
              <a:rPr lang="de-DE" sz="1600" dirty="0"/>
              <a:t>- 	objektive Instrumente der Datenerhebung</a:t>
            </a:r>
          </a:p>
          <a:p>
            <a:pPr lvl="2" eaLnBrk="1" hangingPunct="1">
              <a:lnSpc>
                <a:spcPct val="125000"/>
              </a:lnSpc>
              <a:buFontTx/>
              <a:buChar char="-"/>
            </a:pPr>
            <a:r>
              <a:rPr lang="de-DE" sz="1600" dirty="0"/>
              <a:t>statistischer Vergleich von Vorher- und Nachher-Daten, der Versuchsgruppen </a:t>
            </a:r>
          </a:p>
          <a:p>
            <a:pPr lvl="2" eaLnBrk="1" hangingPunct="1">
              <a:lnSpc>
                <a:spcPct val="125000"/>
              </a:lnSpc>
            </a:pPr>
            <a:r>
              <a:rPr lang="de-DE" sz="1600" dirty="0"/>
              <a:t> 	untereinander und mit der Kontrollgruppe (Veränderung: Effektstärke)</a:t>
            </a:r>
          </a:p>
          <a:p>
            <a:pPr lvl="2" eaLnBrk="1" hangingPunct="1">
              <a:lnSpc>
                <a:spcPct val="125000"/>
              </a:lnSpc>
            </a:pPr>
            <a:endParaRPr lang="de-AT" sz="16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93988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900113" y="1412776"/>
            <a:ext cx="7242175" cy="499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de-DE" sz="2800" b="1" u="sng" dirty="0"/>
              <a:t>Güte und Reichhaltigkeit der Auswertung</a:t>
            </a:r>
          </a:p>
          <a:p>
            <a:pPr eaLnBrk="1" hangingPunct="1">
              <a:lnSpc>
                <a:spcPct val="80000"/>
              </a:lnSpc>
            </a:pPr>
            <a:endParaRPr lang="de-DE" sz="2800" u="sng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sz="2400" dirty="0"/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Unabhängigkeit der Befunderhebung</a:t>
            </a:r>
          </a:p>
          <a:p>
            <a:pPr eaLnBrk="1" hangingPunct="1">
              <a:lnSpc>
                <a:spcPct val="80000"/>
              </a:lnSpc>
            </a:pPr>
            <a:endParaRPr lang="de-DE" sz="2400" dirty="0"/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Differenziertheit (Triangulation)</a:t>
            </a:r>
          </a:p>
          <a:p>
            <a:pPr eaLnBrk="1" hangingPunct="1">
              <a:lnSpc>
                <a:spcPct val="80000"/>
              </a:lnSpc>
            </a:pPr>
            <a:endParaRPr lang="de-DE" sz="2400" dirty="0"/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Unabhängigkeit der Veränderungsmaße</a:t>
            </a:r>
          </a:p>
          <a:p>
            <a:pPr eaLnBrk="1" hangingPunct="1">
              <a:lnSpc>
                <a:spcPct val="80000"/>
              </a:lnSpc>
            </a:pPr>
            <a:endParaRPr lang="de-DE" sz="2400" dirty="0"/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Statistische Auswertung</a:t>
            </a:r>
          </a:p>
          <a:p>
            <a:pPr eaLnBrk="1" hangingPunct="1">
              <a:lnSpc>
                <a:spcPct val="80000"/>
              </a:lnSpc>
            </a:pPr>
            <a:endParaRPr lang="de-DE" sz="2400" dirty="0"/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Katamnesen</a:t>
            </a:r>
          </a:p>
          <a:p>
            <a:pPr eaLnBrk="1" hangingPunct="1">
              <a:lnSpc>
                <a:spcPct val="80000"/>
              </a:lnSpc>
            </a:pPr>
            <a:endParaRPr lang="de-DE" sz="2400" dirty="0"/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Einzelfallanalysen</a:t>
            </a:r>
          </a:p>
          <a:p>
            <a:pPr eaLnBrk="1" hangingPunct="1">
              <a:lnSpc>
                <a:spcPct val="80000"/>
              </a:lnSpc>
            </a:pPr>
            <a:endParaRPr lang="de-DE" sz="2400" b="1" dirty="0"/>
          </a:p>
          <a:p>
            <a:pPr eaLnBrk="1" hangingPunct="1"/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173717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900113" y="1268760"/>
            <a:ext cx="6837128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de-DE" sz="2400" b="1" dirty="0"/>
          </a:p>
          <a:p>
            <a:pPr eaLnBrk="1" hangingPunct="1"/>
            <a:r>
              <a:rPr lang="de-DE" sz="2800" b="1" u="sng" dirty="0"/>
              <a:t>Klinische Relevanz der Untersuchung, </a:t>
            </a:r>
          </a:p>
          <a:p>
            <a:pPr eaLnBrk="1" hangingPunct="1"/>
            <a:r>
              <a:rPr lang="de-DE" sz="2800" b="1" u="sng" dirty="0"/>
              <a:t>Nähe zum Gegenstand</a:t>
            </a:r>
          </a:p>
          <a:p>
            <a:pPr eaLnBrk="1" hangingPunct="1"/>
            <a:endParaRPr lang="de-DE" sz="2800" u="sng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de-DE" sz="2400" dirty="0"/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Repräsentativität</a:t>
            </a:r>
          </a:p>
          <a:p>
            <a:pPr eaLnBrk="1" hangingPunct="1">
              <a:lnSpc>
                <a:spcPct val="80000"/>
              </a:lnSpc>
            </a:pPr>
            <a:endParaRPr lang="de-DE" sz="2400" dirty="0"/>
          </a:p>
          <a:p>
            <a:pPr eaLnBrk="1" hangingPunct="1">
              <a:lnSpc>
                <a:spcPct val="80000"/>
              </a:lnSpc>
            </a:pPr>
            <a:r>
              <a:rPr lang="de-DE" sz="2400" dirty="0"/>
              <a:t>Differentialindikation</a:t>
            </a:r>
          </a:p>
          <a:p>
            <a:pPr eaLnBrk="1" hangingPunct="1"/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437697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303213" y="3524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42888"/>
            <a:ext cx="9720263" cy="734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218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-92075" y="-7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71450"/>
            <a:ext cx="9721850" cy="734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390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-92075" y="-793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724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086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-92075" y="-7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4000" cy="770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742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-92075" y="-793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389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-92075" y="-79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402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-92075" y="-26828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80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-92075" y="-26828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806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363538" y="1268760"/>
            <a:ext cx="7501734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 b="1" u="sng" dirty="0"/>
              <a:t>Die Phasen der Psychotherapieforschung</a:t>
            </a:r>
          </a:p>
          <a:p>
            <a:pPr eaLnBrk="1" hangingPunct="1"/>
            <a:endParaRPr lang="de-DE" sz="800" b="1" dirty="0"/>
          </a:p>
          <a:p>
            <a:pPr eaLnBrk="1" hangingPunct="1">
              <a:lnSpc>
                <a:spcPct val="125000"/>
              </a:lnSpc>
            </a:pPr>
            <a:endParaRPr lang="de-DE" sz="800" b="1" dirty="0"/>
          </a:p>
          <a:p>
            <a:pPr eaLnBrk="1" hangingPunct="1">
              <a:lnSpc>
                <a:spcPct val="125000"/>
              </a:lnSpc>
            </a:pPr>
            <a:r>
              <a:rPr lang="de-DE" sz="1600" b="1" dirty="0"/>
              <a:t>2. Phase die Rechtfertigungsforschung: </a:t>
            </a:r>
            <a:r>
              <a:rPr lang="de-DE" sz="1600" dirty="0"/>
              <a:t>Wirksamkeitsforschung</a:t>
            </a:r>
          </a:p>
          <a:p>
            <a:pPr eaLnBrk="1" hangingPunct="1">
              <a:lnSpc>
                <a:spcPct val="125000"/>
              </a:lnSpc>
            </a:pPr>
            <a:endParaRPr lang="de-DE" sz="1600" dirty="0">
              <a:sym typeface="Wingdings" pitchFamily="2" charset="2"/>
            </a:endParaRPr>
          </a:p>
          <a:p>
            <a:pPr eaLnBrk="1" hangingPunct="1">
              <a:lnSpc>
                <a:spcPct val="125000"/>
              </a:lnSpc>
            </a:pPr>
            <a:r>
              <a:rPr lang="de-DE" sz="1600" dirty="0">
                <a:sym typeface="Wingdings" pitchFamily="2" charset="2"/>
              </a:rPr>
              <a:t></a:t>
            </a:r>
            <a:r>
              <a:rPr lang="de-DE" sz="1600" dirty="0"/>
              <a:t> </a:t>
            </a:r>
            <a:r>
              <a:rPr lang="de-AT" sz="1600" dirty="0"/>
              <a:t>echte differenzierte Effekte zwischen den Therapierichtungen fehlten </a:t>
            </a:r>
          </a:p>
          <a:p>
            <a:pPr eaLnBrk="1" hangingPunct="1">
              <a:lnSpc>
                <a:spcPct val="125000"/>
              </a:lnSpc>
              <a:buFont typeface="Wingdings" pitchFamily="2" charset="2"/>
              <a:buNone/>
            </a:pPr>
            <a:r>
              <a:rPr lang="de-AT" sz="1600" dirty="0"/>
              <a:t>   	(z.B. kein Zusammenhang von Therapielänge, Therapeutenerfahrung </a:t>
            </a:r>
          </a:p>
          <a:p>
            <a:pPr eaLnBrk="1" hangingPunct="1">
              <a:lnSpc>
                <a:spcPct val="125000"/>
              </a:lnSpc>
              <a:buFont typeface="Wingdings" pitchFamily="2" charset="2"/>
              <a:buNone/>
            </a:pPr>
            <a:r>
              <a:rPr lang="de-AT" sz="1600" dirty="0"/>
              <a:t>   		und Therapeutenausbildung)</a:t>
            </a:r>
          </a:p>
          <a:p>
            <a:pPr eaLnBrk="1" hangingPunct="1">
              <a:lnSpc>
                <a:spcPct val="125000"/>
              </a:lnSpc>
            </a:pPr>
            <a:r>
              <a:rPr lang="de-AT" sz="1600" dirty="0"/>
              <a:t>Die differentielle Indikationsfrage konnte also von dieser Art der Forschung nicht </a:t>
            </a:r>
          </a:p>
          <a:p>
            <a:pPr eaLnBrk="1" hangingPunct="1">
              <a:lnSpc>
                <a:spcPct val="125000"/>
              </a:lnSpc>
            </a:pPr>
            <a:r>
              <a:rPr lang="de-AT" sz="1600" dirty="0"/>
              <a:t>befriedigend beantwortet werden. </a:t>
            </a:r>
          </a:p>
          <a:p>
            <a:pPr eaLnBrk="1" hangingPunct="1">
              <a:lnSpc>
                <a:spcPct val="125000"/>
              </a:lnSpc>
            </a:pPr>
            <a:endParaRPr lang="de-DE" sz="1600" b="1" dirty="0"/>
          </a:p>
          <a:p>
            <a:pPr eaLnBrk="1" hangingPunct="1">
              <a:lnSpc>
                <a:spcPct val="125000"/>
              </a:lnSpc>
            </a:pPr>
            <a:endParaRPr lang="de-DE" sz="800" b="1" dirty="0"/>
          </a:p>
          <a:p>
            <a:pPr eaLnBrk="1" hangingPunct="1">
              <a:lnSpc>
                <a:spcPct val="125000"/>
              </a:lnSpc>
            </a:pPr>
            <a:r>
              <a:rPr lang="de-DE" sz="1600" b="1" dirty="0"/>
              <a:t>3. Phase der differentiellen Psychotherapieforschung</a:t>
            </a:r>
            <a:endParaRPr lang="de-DE" sz="1600" dirty="0"/>
          </a:p>
          <a:p>
            <a:pPr eaLnBrk="1" hangingPunct="1">
              <a:lnSpc>
                <a:spcPct val="125000"/>
              </a:lnSpc>
            </a:pPr>
            <a:r>
              <a:rPr lang="de-DE" sz="1600" dirty="0"/>
              <a:t>Prozessforschung, Versorgungsforschung</a:t>
            </a:r>
          </a:p>
          <a:p>
            <a:pPr eaLnBrk="1" hangingPunct="1">
              <a:lnSpc>
                <a:spcPct val="125000"/>
              </a:lnSpc>
            </a:pPr>
            <a:endParaRPr lang="de-DE" sz="1600" b="1" dirty="0"/>
          </a:p>
          <a:p>
            <a:pPr eaLnBrk="1" hangingPunct="1">
              <a:lnSpc>
                <a:spcPct val="125000"/>
              </a:lnSpc>
            </a:pPr>
            <a:endParaRPr lang="de-DE" sz="800" b="1" dirty="0"/>
          </a:p>
          <a:p>
            <a:pPr eaLnBrk="1" hangingPunct="1">
              <a:lnSpc>
                <a:spcPct val="125000"/>
              </a:lnSpc>
            </a:pPr>
            <a:r>
              <a:rPr lang="de-DE" sz="1600" b="1" dirty="0"/>
              <a:t>4. Phase praxisbezogener Psychotherapieforschung</a:t>
            </a:r>
          </a:p>
        </p:txBody>
      </p:sp>
    </p:spTree>
    <p:extLst>
      <p:ext uri="{BB962C8B-B14F-4D97-AF65-F5344CB8AC3E}">
        <p14:creationId xmlns:p14="http://schemas.microsoft.com/office/powerpoint/2010/main" val="3222165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222681" y="851312"/>
            <a:ext cx="8664575" cy="492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65000"/>
              </a:lnSpc>
            </a:pPr>
            <a:r>
              <a:rPr lang="de-DE" sz="3200" dirty="0"/>
              <a:t>- Welche Phase der Psychotherapieforschung?</a:t>
            </a:r>
          </a:p>
          <a:p>
            <a:pPr eaLnBrk="1" hangingPunct="1">
              <a:lnSpc>
                <a:spcPct val="165000"/>
              </a:lnSpc>
            </a:pPr>
            <a:r>
              <a:rPr lang="de-DE" sz="3200" dirty="0"/>
              <a:t>- Welche Art des Forschens (</a:t>
            </a:r>
            <a:r>
              <a:rPr lang="de-DE" sz="3200" dirty="0" err="1"/>
              <a:t>qual</a:t>
            </a:r>
            <a:r>
              <a:rPr lang="de-DE" sz="3200" dirty="0"/>
              <a:t>.-quant.)?</a:t>
            </a:r>
          </a:p>
          <a:p>
            <a:pPr eaLnBrk="1" hangingPunct="1">
              <a:lnSpc>
                <a:spcPct val="165000"/>
              </a:lnSpc>
            </a:pPr>
            <a:r>
              <a:rPr lang="de-DE" sz="3200" dirty="0"/>
              <a:t>	Welche Ebene des Forschens?</a:t>
            </a:r>
          </a:p>
          <a:p>
            <a:pPr eaLnBrk="1" hangingPunct="1">
              <a:lnSpc>
                <a:spcPct val="165000"/>
              </a:lnSpc>
            </a:pPr>
            <a:r>
              <a:rPr lang="de-DE" sz="3200" dirty="0"/>
              <a:t>	Welche Art von Wissen?</a:t>
            </a:r>
          </a:p>
          <a:p>
            <a:pPr eaLnBrk="1" hangingPunct="1">
              <a:lnSpc>
                <a:spcPct val="165000"/>
              </a:lnSpc>
            </a:pPr>
            <a:r>
              <a:rPr lang="de-DE" sz="3200" dirty="0"/>
              <a:t>- Kriterien (Validität, Objektivität, Reliabilität)</a:t>
            </a:r>
          </a:p>
          <a:p>
            <a:pPr eaLnBrk="1" hangingPunct="1">
              <a:lnSpc>
                <a:spcPct val="165000"/>
              </a:lnSpc>
            </a:pPr>
            <a:r>
              <a:rPr lang="de-DE" sz="3200" dirty="0"/>
              <a:t>- Gütekriterien</a:t>
            </a:r>
          </a:p>
        </p:txBody>
      </p:sp>
    </p:spTree>
    <p:extLst>
      <p:ext uri="{BB962C8B-B14F-4D97-AF65-F5344CB8AC3E}">
        <p14:creationId xmlns:p14="http://schemas.microsoft.com/office/powerpoint/2010/main" val="3813546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518208" y="657384"/>
            <a:ext cx="6987297" cy="511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70000"/>
              </a:lnSpc>
            </a:pPr>
            <a:r>
              <a:rPr lang="de-DE" sz="2800" dirty="0"/>
              <a:t>Worin besteht die Forschungsfrage?</a:t>
            </a:r>
          </a:p>
          <a:p>
            <a:pPr eaLnBrk="1" hangingPunct="1">
              <a:lnSpc>
                <a:spcPct val="170000"/>
              </a:lnSpc>
            </a:pPr>
            <a:r>
              <a:rPr lang="de-DE" sz="2800" dirty="0"/>
              <a:t>Was ist die Hypothese?</a:t>
            </a:r>
          </a:p>
          <a:p>
            <a:pPr eaLnBrk="1" hangingPunct="1">
              <a:lnSpc>
                <a:spcPct val="170000"/>
              </a:lnSpc>
            </a:pPr>
            <a:r>
              <a:rPr lang="de-DE" sz="2800" dirty="0"/>
              <a:t>Welche Methoden werden angewendet?</a:t>
            </a:r>
          </a:p>
          <a:p>
            <a:pPr eaLnBrk="1" hangingPunct="1">
              <a:lnSpc>
                <a:spcPct val="170000"/>
              </a:lnSpc>
            </a:pPr>
            <a:r>
              <a:rPr lang="de-DE" sz="2800" dirty="0"/>
              <a:t>Welche Ergebnisse werden berichtet?</a:t>
            </a:r>
          </a:p>
          <a:p>
            <a:pPr eaLnBrk="1" hangingPunct="1">
              <a:lnSpc>
                <a:spcPct val="170000"/>
              </a:lnSpc>
            </a:pPr>
            <a:r>
              <a:rPr lang="de-DE" sz="2800" dirty="0"/>
              <a:t>Wie werden die Ergebnisse interpretiert?</a:t>
            </a:r>
          </a:p>
          <a:p>
            <a:pPr eaLnBrk="1" hangingPunct="1">
              <a:lnSpc>
                <a:spcPct val="170000"/>
              </a:lnSpc>
            </a:pPr>
            <a:r>
              <a:rPr lang="de-DE" sz="2800" dirty="0"/>
              <a:t>Was bedeutet das Ergebnis für die Praxis?</a:t>
            </a:r>
          </a:p>
          <a:p>
            <a:pPr eaLnBrk="1" hangingPunct="1">
              <a:lnSpc>
                <a:spcPct val="170000"/>
              </a:lnSpc>
            </a:pPr>
            <a:r>
              <a:rPr lang="de-DE" sz="2800" dirty="0"/>
              <a:t>Wurden die Behauptungen bewiesen?</a:t>
            </a:r>
          </a:p>
        </p:txBody>
      </p:sp>
    </p:spTree>
    <p:extLst>
      <p:ext uri="{BB962C8B-B14F-4D97-AF65-F5344CB8AC3E}">
        <p14:creationId xmlns:p14="http://schemas.microsoft.com/office/powerpoint/2010/main" val="3105222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D4CE5F2-C50B-0543-96F5-DBEFC4060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Organisational unit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6614F41-272E-E54F-8811-FDB80918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/ topic OR Presenter's name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DF3596-C7C7-714E-8341-4724BEB2E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C09D1-9D44-46E9-90D5-584F6311654E}" type="slidenum">
              <a:rPr lang="de-DE" smtClean="0"/>
              <a:t>32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0EC8360-0ADE-694C-B193-32343052E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017" y="775466"/>
            <a:ext cx="7975073" cy="2387600"/>
          </a:xfrm>
        </p:spPr>
        <p:txBody>
          <a:bodyPr>
            <a:normAutofit/>
          </a:bodyPr>
          <a:lstStyle/>
          <a:p>
            <a:r>
              <a:rPr lang="de-DE" sz="3200" dirty="0"/>
              <a:t>ULG Psychotherapieforschung https://</a:t>
            </a:r>
            <a:r>
              <a:rPr lang="de-DE" sz="3200" dirty="0" err="1"/>
              <a:t>www.meduniwien.ac.at</a:t>
            </a:r>
            <a:r>
              <a:rPr lang="de-DE" sz="3200" dirty="0"/>
              <a:t>/web/</a:t>
            </a:r>
            <a:r>
              <a:rPr lang="de-DE" sz="3200" dirty="0" err="1"/>
              <a:t>studium</a:t>
            </a:r>
            <a:r>
              <a:rPr lang="de-DE" sz="3200" dirty="0"/>
              <a:t>-weiterbildung/</a:t>
            </a:r>
            <a:r>
              <a:rPr lang="de-DE" sz="3200" dirty="0" err="1"/>
              <a:t>universitaere</a:t>
            </a:r>
            <a:r>
              <a:rPr lang="de-DE" sz="3200" dirty="0"/>
              <a:t>-weiterbildung/alle-</a:t>
            </a:r>
            <a:r>
              <a:rPr lang="de-DE" sz="3200" dirty="0" err="1"/>
              <a:t>lehrgaenge</a:t>
            </a:r>
            <a:r>
              <a:rPr lang="de-DE" sz="3200" dirty="0"/>
              <a:t>-und-kurse/</a:t>
            </a:r>
            <a:r>
              <a:rPr lang="de-DE" sz="3200" dirty="0" err="1"/>
              <a:t>psychotherapieforschung</a:t>
            </a:r>
            <a:r>
              <a:rPr lang="de-DE" sz="3200" dirty="0"/>
              <a:t>/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95C5A80A-D81C-7849-BD39-81B7741002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Kontakt: </a:t>
            </a:r>
            <a:r>
              <a:rPr lang="de-DE" dirty="0" err="1"/>
              <a:t>henriette.loeffler-stastka@meduniwien.ac.at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6356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827480" y="53973"/>
            <a:ext cx="6192688" cy="1143000"/>
          </a:xfrm>
        </p:spPr>
        <p:txBody>
          <a:bodyPr/>
          <a:lstStyle/>
          <a:p>
            <a:r>
              <a:rPr lang="de-DE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Wirkfaktoren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60" y="577213"/>
            <a:ext cx="8863240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691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-92075" y="-26828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>
              <a:solidFill>
                <a:srgbClr val="FFFFFF"/>
              </a:solidFill>
            </a:endParaRPr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921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71145" y="0"/>
            <a:ext cx="8540750" cy="532844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endParaRPr lang="de-AT" b="1" dirty="0">
              <a:solidFill>
                <a:schemeClr val="hlink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sz="3600" b="1" dirty="0">
                <a:solidFill>
                  <a:srgbClr val="FFFF00"/>
                </a:solidFill>
                <a:latin typeface="Times New Roman" pitchFamily="18" charset="0"/>
              </a:rPr>
              <a:t> 	</a:t>
            </a:r>
            <a:r>
              <a:rPr lang="de-DE" b="1" dirty="0"/>
              <a:t>Wissenschaftliche Theoriebildung</a:t>
            </a:r>
            <a:r>
              <a:rPr lang="de-AT" dirty="0"/>
              <a:t> </a:t>
            </a:r>
            <a:endParaRPr lang="de-AT" b="1" dirty="0"/>
          </a:p>
          <a:p>
            <a:pPr eaLnBrk="1" hangingPunct="1">
              <a:buFont typeface="Wingdings" pitchFamily="2" charset="2"/>
              <a:buNone/>
              <a:defRPr/>
            </a:pPr>
            <a:endParaRPr lang="de-AT" sz="2400" dirty="0">
              <a:solidFill>
                <a:srgbClr val="FFFF00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sz="2400" dirty="0"/>
              <a:t>	Das Forschen direkt mit dem Patienten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de-DE" sz="24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sz="2400" dirty="0"/>
              <a:t>	Das Forschen das zur Entwicklung einer </a:t>
            </a:r>
            <a:r>
              <a:rPr lang="de-DE" sz="2400" b="1" dirty="0"/>
              <a:t>klinischen Theorie</a:t>
            </a:r>
            <a:r>
              <a:rPr lang="de-DE" sz="2400" dirty="0"/>
              <a:t> führt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de-DE" sz="24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sz="2400" dirty="0"/>
              <a:t>	Das Forschen zur Überprüfung einer klinischen Theorie – </a:t>
            </a:r>
            <a:r>
              <a:rPr lang="de-DE" sz="2400" b="1" dirty="0"/>
              <a:t>wissenschaftliche Theorie</a:t>
            </a:r>
            <a:r>
              <a:rPr lang="de-AT" sz="24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03069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303213" y="3524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/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42888"/>
            <a:ext cx="9720263" cy="734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45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615140" y="1392064"/>
            <a:ext cx="787908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de-DE" b="1" u="sng" dirty="0"/>
              <a:t>Deskriptives und </a:t>
            </a:r>
            <a:r>
              <a:rPr lang="de-DE" b="1" u="sng" dirty="0" err="1"/>
              <a:t>klassifikatorisches</a:t>
            </a:r>
            <a:r>
              <a:rPr lang="de-DE" b="1" u="sng" dirty="0"/>
              <a:t> Wissen:</a:t>
            </a:r>
          </a:p>
          <a:p>
            <a:pPr eaLnBrk="1" hangingPunct="1">
              <a:lnSpc>
                <a:spcPct val="125000"/>
              </a:lnSpc>
            </a:pPr>
            <a:endParaRPr lang="de-DE" dirty="0"/>
          </a:p>
          <a:p>
            <a:pPr eaLnBrk="1" hangingPunct="1">
              <a:lnSpc>
                <a:spcPct val="125000"/>
              </a:lnSpc>
            </a:pPr>
            <a:endParaRPr lang="de-DE" sz="200" dirty="0"/>
          </a:p>
          <a:p>
            <a:pPr eaLnBrk="1" hangingPunct="1">
              <a:lnSpc>
                <a:spcPct val="125000"/>
              </a:lnSpc>
            </a:pPr>
            <a:r>
              <a:rPr lang="de-DE" dirty="0"/>
              <a:t>Dieses Wissen gibt Antwort auf die Frage: Was ist? </a:t>
            </a:r>
          </a:p>
          <a:p>
            <a:pPr eaLnBrk="1" hangingPunct="1">
              <a:lnSpc>
                <a:spcPct val="125000"/>
              </a:lnSpc>
            </a:pPr>
            <a:endParaRPr lang="de-DE" dirty="0"/>
          </a:p>
          <a:p>
            <a:pPr eaLnBrk="1" hangingPunct="1">
              <a:lnSpc>
                <a:spcPct val="125000"/>
              </a:lnSpc>
            </a:pPr>
            <a:r>
              <a:rPr lang="de-DE" dirty="0"/>
              <a:t>Beispiel: bei Zwangsneurosen besteht häufig ein starkes Kontrollbedürfnis. </a:t>
            </a:r>
          </a:p>
          <a:p>
            <a:pPr eaLnBrk="1" hangingPunct="1">
              <a:lnSpc>
                <a:spcPct val="125000"/>
              </a:lnSpc>
            </a:pPr>
            <a:r>
              <a:rPr lang="de-DE" dirty="0"/>
              <a:t>Die gesamte Symptomatologie kann daher diesem deskriptiven und </a:t>
            </a:r>
          </a:p>
          <a:p>
            <a:pPr eaLnBrk="1" hangingPunct="1">
              <a:lnSpc>
                <a:spcPct val="125000"/>
              </a:lnSpc>
            </a:pPr>
            <a:r>
              <a:rPr lang="de-DE" dirty="0" err="1"/>
              <a:t>klassifikatorischen</a:t>
            </a:r>
            <a:r>
              <a:rPr lang="de-DE" dirty="0"/>
              <a:t> Wissen zugeordnet werden. </a:t>
            </a:r>
            <a:endParaRPr lang="de-DE" b="1" u="sng" dirty="0"/>
          </a:p>
          <a:p>
            <a:pPr eaLnBrk="1" hangingPunct="1">
              <a:lnSpc>
                <a:spcPct val="125000"/>
              </a:lnSpc>
            </a:pPr>
            <a:endParaRPr lang="de-DE" sz="800" b="1" u="sng" dirty="0"/>
          </a:p>
        </p:txBody>
      </p:sp>
    </p:spTree>
    <p:extLst>
      <p:ext uri="{BB962C8B-B14F-4D97-AF65-F5344CB8AC3E}">
        <p14:creationId xmlns:p14="http://schemas.microsoft.com/office/powerpoint/2010/main" val="2658486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412588" y="983000"/>
            <a:ext cx="8554586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endParaRPr lang="de-DE" sz="800" b="1" u="sng" dirty="0"/>
          </a:p>
          <a:p>
            <a:pPr eaLnBrk="1" hangingPunct="1">
              <a:lnSpc>
                <a:spcPct val="125000"/>
              </a:lnSpc>
            </a:pPr>
            <a:r>
              <a:rPr lang="de-DE" b="1" u="sng" dirty="0"/>
              <a:t>Bedingungswissen:</a:t>
            </a:r>
          </a:p>
          <a:p>
            <a:pPr eaLnBrk="1" hangingPunct="1">
              <a:lnSpc>
                <a:spcPct val="125000"/>
              </a:lnSpc>
            </a:pPr>
            <a:endParaRPr lang="de-DE" dirty="0"/>
          </a:p>
          <a:p>
            <a:pPr eaLnBrk="1" hangingPunct="1">
              <a:lnSpc>
                <a:spcPct val="125000"/>
              </a:lnSpc>
            </a:pPr>
            <a:endParaRPr lang="de-DE" sz="200" dirty="0"/>
          </a:p>
          <a:p>
            <a:pPr eaLnBrk="1" hangingPunct="1">
              <a:lnSpc>
                <a:spcPct val="125000"/>
              </a:lnSpc>
            </a:pPr>
            <a:r>
              <a:rPr lang="de-DE" dirty="0"/>
              <a:t>Es antwortet auf die Frage: Warum etwas ist und wie es zusammenhängt? </a:t>
            </a:r>
          </a:p>
          <a:p>
            <a:pPr eaLnBrk="1" hangingPunct="1">
              <a:lnSpc>
                <a:spcPct val="125000"/>
              </a:lnSpc>
            </a:pPr>
            <a:endParaRPr lang="de-DE" dirty="0"/>
          </a:p>
          <a:p>
            <a:pPr eaLnBrk="1" hangingPunct="1">
              <a:lnSpc>
                <a:spcPct val="125000"/>
              </a:lnSpc>
            </a:pPr>
            <a:r>
              <a:rPr lang="de-DE" dirty="0"/>
              <a:t>Beispiel: Wenn nicht bewusstseinsfähige Gedanken, Gefühle oder Empfindungen </a:t>
            </a:r>
          </a:p>
          <a:p>
            <a:pPr eaLnBrk="1" hangingPunct="1">
              <a:lnSpc>
                <a:spcPct val="125000"/>
              </a:lnSpc>
            </a:pPr>
            <a:r>
              <a:rPr lang="de-DE" dirty="0"/>
              <a:t>angesprochen werden, wird mit Abwehr reagiert. </a:t>
            </a:r>
          </a:p>
          <a:p>
            <a:pPr eaLnBrk="1" hangingPunct="1">
              <a:lnSpc>
                <a:spcPct val="125000"/>
              </a:lnSpc>
            </a:pPr>
            <a:r>
              <a:rPr lang="de-DE" dirty="0"/>
              <a:t>Nicht alle therapeutischen Schulen interessieren sich für diesen </a:t>
            </a:r>
          </a:p>
          <a:p>
            <a:pPr eaLnBrk="1" hangingPunct="1">
              <a:lnSpc>
                <a:spcPct val="125000"/>
              </a:lnSpc>
            </a:pPr>
            <a:r>
              <a:rPr lang="de-DE" dirty="0"/>
              <a:t>Bedingungszusammenhang. </a:t>
            </a:r>
          </a:p>
          <a:p>
            <a:pPr eaLnBrk="1" hangingPunct="1">
              <a:lnSpc>
                <a:spcPct val="125000"/>
              </a:lnSpc>
            </a:pPr>
            <a:endParaRPr lang="de-DE" sz="800" b="1" u="sng" dirty="0"/>
          </a:p>
          <a:p>
            <a:pPr eaLnBrk="1" hangingPunct="1">
              <a:lnSpc>
                <a:spcPct val="125000"/>
              </a:lnSpc>
            </a:pP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2723225"/>
      </p:ext>
    </p:extLst>
  </p:cSld>
  <p:clrMapOvr>
    <a:masterClrMapping/>
  </p:clrMapOvr>
</p:sld>
</file>

<file path=ppt/theme/theme1.xml><?xml version="1.0" encoding="utf-8"?>
<a:theme xmlns:a="http://schemas.openxmlformats.org/drawingml/2006/main" name="MedUni Wien_EN_4-3">
  <a:themeElements>
    <a:clrScheme name="MedUni Wien">
      <a:dk1>
        <a:sysClr val="windowText" lastClr="000000"/>
      </a:dk1>
      <a:lt1>
        <a:sysClr val="window" lastClr="FFFFFF"/>
      </a:lt1>
      <a:dk2>
        <a:srgbClr val="757070"/>
      </a:dk2>
      <a:lt2>
        <a:srgbClr val="FDD8C9"/>
      </a:lt2>
      <a:accent1>
        <a:srgbClr val="111D4E"/>
      </a:accent1>
      <a:accent2>
        <a:srgbClr val="5FB4E5"/>
      </a:accent2>
      <a:accent3>
        <a:srgbClr val="3CBFAE"/>
      </a:accent3>
      <a:accent4>
        <a:srgbClr val="F0A794"/>
      </a:accent4>
      <a:accent5>
        <a:srgbClr val="4472C4"/>
      </a:accent5>
      <a:accent6>
        <a:srgbClr val="70AD47"/>
      </a:accent6>
      <a:hlink>
        <a:srgbClr val="111D4E"/>
      </a:hlink>
      <a:folHlink>
        <a:srgbClr val="00297A"/>
      </a:folHlink>
    </a:clrScheme>
    <a:fontScheme name="MedUni Wien">
      <a:majorFont>
        <a:latin typeface="Georgia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Uni-en-4-3.potx" id="{AF153C12-51B5-4AE6-A95A-A12B59EBC812}" vid="{BBF1C129-AFE5-40F4-A8FD-24F5F3331341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209CC834EF2047B950BB2BE5B39A09" ma:contentTypeVersion="17" ma:contentTypeDescription="Ein neues Dokument erstellen." ma:contentTypeScope="" ma:versionID="b55f6f8bcfa3e2395aab92d4b7ea01ad">
  <xsd:schema xmlns:xsd="http://www.w3.org/2001/XMLSchema" xmlns:xs="http://www.w3.org/2001/XMLSchema" xmlns:p="http://schemas.microsoft.com/office/2006/metadata/properties" xmlns:ns2="d2ee5b58-17cb-4c24-8d58-545848384ed4" xmlns:ns3="6418c7a8-3067-46fb-ad6a-fa9f066a6607" targetNamespace="http://schemas.microsoft.com/office/2006/metadata/properties" ma:root="true" ma:fieldsID="176682becb1469b26f33ec8fde22a827" ns2:_="" ns3:_="">
    <xsd:import namespace="d2ee5b58-17cb-4c24-8d58-545848384ed4"/>
    <xsd:import namespace="6418c7a8-3067-46fb-ad6a-fa9f066a660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ee5b58-17cb-4c24-8d58-545848384ed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16453f13-8921-4a30-ac9e-ca9c13438fdf}" ma:internalName="TaxCatchAll" ma:showField="CatchAllData" ma:web="d2ee5b58-17cb-4c24-8d58-545848384e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8c7a8-3067-46fb-ad6a-fa9f066a66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6c5a9664-5da1-4bdf-8525-cc7083be3d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2ee5b58-17cb-4c24-8d58-545848384ed4">REU3WHH5CT2Y-1469052785-118343</_dlc_DocId>
    <_dlc_DocIdUrl xmlns="d2ee5b58-17cb-4c24-8d58-545848384ed4">
      <Url>https://wienerpsyakademie.sharepoint.com/sites/PSYDaten/_layouts/15/DocIdRedir.aspx?ID=REU3WHH5CT2Y-1469052785-118343</Url>
      <Description>REU3WHH5CT2Y-1469052785-118343</Description>
    </_dlc_DocIdUrl>
    <lcf76f155ced4ddcb4097134ff3c332f xmlns="6418c7a8-3067-46fb-ad6a-fa9f066a6607">
      <Terms xmlns="http://schemas.microsoft.com/office/infopath/2007/PartnerControls"/>
    </lcf76f155ced4ddcb4097134ff3c332f>
    <TaxCatchAll xmlns="d2ee5b58-17cb-4c24-8d58-545848384ed4" xsi:nil="true"/>
  </documentManagement>
</p:properties>
</file>

<file path=customXml/itemProps1.xml><?xml version="1.0" encoding="utf-8"?>
<ds:datastoreItem xmlns:ds="http://schemas.openxmlformats.org/officeDocument/2006/customXml" ds:itemID="{66A3ABEE-91C6-44DD-8167-0D2304EAF85A}"/>
</file>

<file path=customXml/itemProps2.xml><?xml version="1.0" encoding="utf-8"?>
<ds:datastoreItem xmlns:ds="http://schemas.openxmlformats.org/officeDocument/2006/customXml" ds:itemID="{DDE48DFB-3110-458C-A5DB-9E0E962744D3}"/>
</file>

<file path=customXml/itemProps3.xml><?xml version="1.0" encoding="utf-8"?>
<ds:datastoreItem xmlns:ds="http://schemas.openxmlformats.org/officeDocument/2006/customXml" ds:itemID="{3EBDC134-93C8-4292-BC58-25E416497003}"/>
</file>

<file path=customXml/itemProps4.xml><?xml version="1.0" encoding="utf-8"?>
<ds:datastoreItem xmlns:ds="http://schemas.openxmlformats.org/officeDocument/2006/customXml" ds:itemID="{8C1354B8-1630-48DB-AA19-2CC1C1B89C3F}"/>
</file>

<file path=docProps/app.xml><?xml version="1.0" encoding="utf-8"?>
<Properties xmlns="http://schemas.openxmlformats.org/officeDocument/2006/extended-properties" xmlns:vt="http://schemas.openxmlformats.org/officeDocument/2006/docPropsVTypes">
  <Template>MedUni Wien_EN_4-3</Template>
  <TotalTime>0</TotalTime>
  <Words>977</Words>
  <Application>Microsoft Macintosh PowerPoint</Application>
  <PresentationFormat>Bildschirmpräsentation (4:3)</PresentationFormat>
  <Paragraphs>216</Paragraphs>
  <Slides>32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9" baseType="lpstr">
      <vt:lpstr>Arial</vt:lpstr>
      <vt:lpstr>Calibri</vt:lpstr>
      <vt:lpstr>Georgia</vt:lpstr>
      <vt:lpstr>Lucida Sans</vt:lpstr>
      <vt:lpstr>Times New Roman</vt:lpstr>
      <vt:lpstr>Wingdings</vt:lpstr>
      <vt:lpstr>MedUni Wien_EN_4-3</vt:lpstr>
      <vt:lpstr>Forschungs- und Wissenschaftsmethodik  </vt:lpstr>
      <vt:lpstr>PowerPoint-Präsentation</vt:lpstr>
      <vt:lpstr>PowerPoint-Präsentation</vt:lpstr>
      <vt:lpstr>Wirkfaktoren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ULG Psychotherapieforschung https://www.meduniwien.ac.at/web/studium-weiterbildung/universitaere-weiterbildung/alle-lehrgaenge-und-kurse/psychotherapieforschung/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with a blue background</dc:title>
  <dc:creator>Bettina Dolezal</dc:creator>
  <cp:lastModifiedBy>Laurenz STASTKA</cp:lastModifiedBy>
  <cp:revision>4</cp:revision>
  <cp:lastPrinted>2016-07-07T12:58:37Z</cp:lastPrinted>
  <dcterms:created xsi:type="dcterms:W3CDTF">2016-10-03T09:38:34Z</dcterms:created>
  <dcterms:modified xsi:type="dcterms:W3CDTF">2025-04-11T13:34:32Z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0x01010003209CC834EF2047B950BB2BE5B39A09</vt:lpwstr>
  </property>
  <property fmtid="{D5CDD505-2E9C-101B-9397-08002B2CF9AE}" pid="3" name="_dlc_DocIdItemGuid">
    <vt:lpwstr>e4516a93-cd66-4cd1-be34-ec883c856862</vt:lpwstr>
  </property>
</Properties>
</file>